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7" r:id="rId6"/>
    <p:sldId id="261" r:id="rId7"/>
    <p:sldId id="263" r:id="rId8"/>
    <p:sldId id="264" r:id="rId9"/>
    <p:sldId id="268" r:id="rId10"/>
    <p:sldId id="269" r:id="rId11"/>
    <p:sldId id="270" r:id="rId12"/>
    <p:sldId id="271" r:id="rId13"/>
    <p:sldId id="266" r:id="rId14"/>
    <p:sldId id="265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9">
          <p15:clr>
            <a:srgbClr val="A4A3A4"/>
          </p15:clr>
        </p15:guide>
        <p15:guide id="2" pos="382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6019" autoAdjust="0"/>
  </p:normalViewPr>
  <p:slideViewPr>
    <p:cSldViewPr snapToGrid="0">
      <p:cViewPr>
        <p:scale>
          <a:sx n="86" d="100"/>
          <a:sy n="86" d="100"/>
        </p:scale>
        <p:origin x="192" y="-402"/>
      </p:cViewPr>
      <p:guideLst>
        <p:guide orient="horz" pos="2039"/>
        <p:guide pos="382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2022/11/1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6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5"/>
          <a:stretch>
            <a:fillRect/>
          </a:stretch>
        </p:blipFill>
        <p:spPr bwMode="auto">
          <a:xfrm>
            <a:off x="5224463" y="0"/>
            <a:ext cx="696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0" y="3416064"/>
            <a:ext cx="6106886" cy="904863"/>
          </a:xfrm>
        </p:spPr>
        <p:txBody>
          <a:bodyPr wrap="square" anchor="b">
            <a:normAutofit/>
          </a:bodyPr>
          <a:lstStyle>
            <a:lvl1pPr algn="ctr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0" y="4413002"/>
            <a:ext cx="6106886" cy="535531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5"/>
          <a:stretch>
            <a:fillRect/>
          </a:stretch>
        </p:blipFill>
        <p:spPr bwMode="auto">
          <a:xfrm>
            <a:off x="5224463" y="0"/>
            <a:ext cx="696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6400" y="3517200"/>
            <a:ext cx="5774400" cy="1324800"/>
          </a:xfrm>
        </p:spPr>
        <p:txBody>
          <a:bodyPr vert="horz" lIns="90000" tIns="38100" rIns="900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buNone/>
              <a:defRPr kumimoji="0" lang="zh-CN" altLang="en-US" sz="5400" b="1" i="0" u="none" strike="noStrike" kern="1200" cap="none" spc="0" normalizeH="0" baseline="0" noProof="1" dirty="0">
                <a:solidFill>
                  <a:schemeClr val="tx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 hasCustomPrompt="1"/>
            <p:custDataLst>
              <p:tags r:id="rId6"/>
            </p:custDataLst>
          </p:nvPr>
        </p:nvSpPr>
        <p:spPr>
          <a:xfrm>
            <a:off x="381600" y="1677600"/>
            <a:ext cx="5220000" cy="1720800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88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编辑文本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5"/>
          <a:stretch>
            <a:fillRect/>
          </a:stretch>
        </p:blipFill>
        <p:spPr bwMode="auto">
          <a:xfrm>
            <a:off x="5224463" y="0"/>
            <a:ext cx="696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4300" y="2576192"/>
            <a:ext cx="5470071" cy="120251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4300" y="3805690"/>
            <a:ext cx="5470071" cy="537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27225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280822" y="365125"/>
            <a:ext cx="1072978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9343768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9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23" Type="http://schemas.openxmlformats.org/officeDocument/2006/relationships/tags" Target="../tags/tag1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tags" Target="../tags/tag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3"/>
          <p:cNvGrpSpPr/>
          <p:nvPr>
            <p:custDataLst>
              <p:tags r:id="rId13"/>
            </p:custDataLst>
          </p:nvPr>
        </p:nvGrpSpPr>
        <p:grpSpPr bwMode="auto">
          <a:xfrm flipH="1">
            <a:off x="11182350" y="0"/>
            <a:ext cx="1009650" cy="1009650"/>
            <a:chOff x="0" y="0"/>
            <a:chExt cx="3600450" cy="3600450"/>
          </a:xfrm>
        </p:grpSpPr>
        <p:sp>
          <p:nvSpPr>
            <p:cNvPr id="8" name="直角三角形 7"/>
            <p:cNvSpPr/>
            <p:nvPr>
              <p:custDataLst>
                <p:tags r:id="rId23"/>
              </p:custDataLst>
            </p:nvPr>
          </p:nvSpPr>
          <p:spPr>
            <a:xfrm rot="5400000">
              <a:off x="0" y="0"/>
              <a:ext cx="3600450" cy="3600450"/>
            </a:xfrm>
            <a:prstGeom prst="rtTriangle">
              <a:avLst/>
            </a:prstGeom>
            <a:solidFill>
              <a:schemeClr val="accent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直角三角形 8"/>
            <p:cNvSpPr/>
            <p:nvPr>
              <p:custDataLst>
                <p:tags r:id="rId24"/>
              </p:custDataLst>
            </p:nvPr>
          </p:nvSpPr>
          <p:spPr>
            <a:xfrm rot="5400000">
              <a:off x="-4" y="0"/>
              <a:ext cx="2972071" cy="2972068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0" name="组合 14"/>
          <p:cNvGrpSpPr/>
          <p:nvPr>
            <p:custDataLst>
              <p:tags r:id="rId14"/>
            </p:custDataLst>
          </p:nvPr>
        </p:nvGrpSpPr>
        <p:grpSpPr bwMode="auto">
          <a:xfrm flipV="1">
            <a:off x="0" y="5829300"/>
            <a:ext cx="1028700" cy="1028700"/>
            <a:chOff x="0" y="0"/>
            <a:chExt cx="3600450" cy="3600450"/>
          </a:xfrm>
        </p:grpSpPr>
        <p:sp>
          <p:nvSpPr>
            <p:cNvPr id="11" name="直角三角形 10"/>
            <p:cNvSpPr/>
            <p:nvPr>
              <p:custDataLst>
                <p:tags r:id="rId21"/>
              </p:custDataLst>
            </p:nvPr>
          </p:nvSpPr>
          <p:spPr>
            <a:xfrm rot="5400000">
              <a:off x="0" y="0"/>
              <a:ext cx="3600450" cy="3600450"/>
            </a:xfrm>
            <a:prstGeom prst="rtTriangle">
              <a:avLst/>
            </a:prstGeom>
            <a:solidFill>
              <a:schemeClr val="accent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直角三角形 11"/>
            <p:cNvSpPr/>
            <p:nvPr>
              <p:custDataLst>
                <p:tags r:id="rId22"/>
              </p:custDataLst>
            </p:nvPr>
          </p:nvSpPr>
          <p:spPr>
            <a:xfrm rot="5400000">
              <a:off x="4" y="0"/>
              <a:ext cx="2972592" cy="2972596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defRPr>
            </a:lvl1pPr>
          </a:lstStyle>
          <a:p>
            <a:fld id="{4C673B6C-4284-405C-963D-BB07F2087A0B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defRPr>
            </a:lvl1pPr>
          </a:lstStyle>
          <a:p>
            <a:fld id="{9D00EC9D-7FD2-4C5C-AB54-92EC8DA70D1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KSO_TEMPLATE" hidden="1"/>
          <p:cNvSpPr/>
          <p:nvPr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2.jpe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0" y="3416064"/>
            <a:ext cx="6106886" cy="9048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4400" dirty="0">
                <a:solidFill>
                  <a:schemeClr val="tx1"/>
                </a:solidFill>
              </a:rPr>
              <a:t>Operation Manuel</a:t>
            </a:r>
            <a:endParaRPr lang="zh-CN" altLang="en-US" sz="4400" dirty="0">
              <a:solidFill>
                <a:schemeClr val="tx1"/>
              </a:solidFill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432610" y="6468701"/>
            <a:ext cx="1759390" cy="389299"/>
          </a:xfrm>
        </p:spPr>
        <p:txBody>
          <a:bodyPr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</a:rPr>
              <a:t>售后部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2022-04-V01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21208" y="1746504"/>
            <a:ext cx="4855464" cy="149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en-US" altLang="zh-CN" sz="5400" dirty="0">
                <a:solidFill>
                  <a:schemeClr val="tx2"/>
                </a:solidFill>
              </a:rPr>
              <a:t>Bowling Project</a:t>
            </a:r>
            <a:endParaRPr lang="zh-CN" altLang="en-US" sz="5400" dirty="0">
              <a:solidFill>
                <a:schemeClr val="tx2"/>
              </a:solidFill>
            </a:endParaRPr>
          </a:p>
        </p:txBody>
      </p:sp>
      <p:pic>
        <p:nvPicPr>
          <p:cNvPr id="7" name="Picture 14" descr="QQ图片20150606103627">
            <a:extLst>
              <a:ext uri="{FF2B5EF4-FFF2-40B4-BE49-F238E27FC236}">
                <a16:creationId xmlns:a16="http://schemas.microsoft.com/office/drawing/2014/main" id="{2A9C3507-88E7-43FA-99A9-799254D1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978C258-3325-4D07-BC29-126CC387437B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01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BA55EBBF-EAB8-4E18-BDCE-A7FB5DE0A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8A50EEB-9406-4BCB-BC54-98269D933F97}"/>
              </a:ext>
            </a:extLst>
          </p:cNvPr>
          <p:cNvSpPr txBox="1"/>
          <p:nvPr/>
        </p:nvSpPr>
        <p:spPr>
          <a:xfrm>
            <a:off x="72428" y="497941"/>
            <a:ext cx="444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5.2</a:t>
            </a:r>
            <a:r>
              <a:rPr lang="zh-CN" altLang="en-US" dirty="0"/>
              <a:t>、</a:t>
            </a:r>
            <a:r>
              <a:rPr lang="en-US" altLang="zh-CN" dirty="0"/>
              <a:t>Front Main Cabinet Detection</a:t>
            </a:r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996F415-ADBE-48E7-8C3D-F750677DE372}"/>
              </a:ext>
            </a:extLst>
          </p:cNvPr>
          <p:cNvGrpSpPr/>
          <p:nvPr/>
        </p:nvGrpSpPr>
        <p:grpSpPr>
          <a:xfrm>
            <a:off x="735434" y="1088015"/>
            <a:ext cx="11163013" cy="2862467"/>
            <a:chOff x="418562" y="1214763"/>
            <a:chExt cx="11163013" cy="2862467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44CAC4A-86FA-4707-993B-9497E272C30D}"/>
                </a:ext>
              </a:extLst>
            </p:cNvPr>
            <p:cNvGrpSpPr/>
            <p:nvPr/>
          </p:nvGrpSpPr>
          <p:grpSpPr>
            <a:xfrm>
              <a:off x="418562" y="1214763"/>
              <a:ext cx="11163013" cy="788749"/>
              <a:chOff x="418562" y="1214763"/>
              <a:chExt cx="11163013" cy="788749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7A7BABF-1E37-4752-A664-F74C8FB5CA58}"/>
                  </a:ext>
                </a:extLst>
              </p:cNvPr>
              <p:cNvSpPr/>
              <p:nvPr/>
            </p:nvSpPr>
            <p:spPr>
              <a:xfrm>
                <a:off x="418562" y="1214763"/>
                <a:ext cx="1702143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Coin</a:t>
                </a:r>
                <a:r>
                  <a:rPr lang="zh-CN" altLang="en-US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altLang="zh-CN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zh-CN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5CE90C0F-4454-4C0B-83F4-ACE5EC7E23CB}"/>
                  </a:ext>
                </a:extLst>
              </p:cNvPr>
              <p:cNvSpPr/>
              <p:nvPr/>
            </p:nvSpPr>
            <p:spPr>
              <a:xfrm>
                <a:off x="4202910" y="1214763"/>
                <a:ext cx="1702143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Ball- in Sensor 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40CD71C-CC10-4018-B3BC-3F400DC21872}"/>
                  </a:ext>
                </a:extLst>
              </p:cNvPr>
              <p:cNvSpPr/>
              <p:nvPr/>
            </p:nvSpPr>
            <p:spPr>
              <a:xfrm>
                <a:off x="2310736" y="1214763"/>
                <a:ext cx="1702143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Foul</a:t>
                </a:r>
                <a:r>
                  <a:rPr lang="zh-CN" altLang="en-US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072DD59-FE9F-462D-828B-D683C67D6AA7}"/>
                  </a:ext>
                </a:extLst>
              </p:cNvPr>
              <p:cNvSpPr/>
              <p:nvPr/>
            </p:nvSpPr>
            <p:spPr>
              <a:xfrm>
                <a:off x="6095084" y="1214763"/>
                <a:ext cx="1702143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Ball –out Sensor1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54666EB8-AE85-4512-A8B0-5D5FB377AA85}"/>
                  </a:ext>
                </a:extLst>
              </p:cNvPr>
              <p:cNvSpPr/>
              <p:nvPr/>
            </p:nvSpPr>
            <p:spPr>
              <a:xfrm>
                <a:off x="7987258" y="1214763"/>
                <a:ext cx="1702143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Protection Sensor</a:t>
                </a:r>
                <a:r>
                  <a:rPr lang="zh-CN" altLang="en-US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6B887C8-B1CF-4A98-82B2-54F08B97964B}"/>
                  </a:ext>
                </a:extLst>
              </p:cNvPr>
              <p:cNvSpPr/>
              <p:nvPr/>
            </p:nvSpPr>
            <p:spPr>
              <a:xfrm>
                <a:off x="9879432" y="1214763"/>
                <a:ext cx="1702143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E-stop</a:t>
                </a:r>
                <a:r>
                  <a:rPr lang="zh-CN" alt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altLang="zh-CN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zh-CN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81511182-15EB-4A3A-BA72-BA3626B36C31}"/>
                </a:ext>
              </a:extLst>
            </p:cNvPr>
            <p:cNvGrpSpPr/>
            <p:nvPr/>
          </p:nvGrpSpPr>
          <p:grpSpPr>
            <a:xfrm>
              <a:off x="4252795" y="2209045"/>
              <a:ext cx="3399531" cy="1868185"/>
              <a:chOff x="442659" y="1095469"/>
              <a:chExt cx="3399531" cy="1868185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136169A-16A6-4722-8278-309509A31BFA}"/>
                  </a:ext>
                </a:extLst>
              </p:cNvPr>
              <p:cNvSpPr/>
              <p:nvPr/>
            </p:nvSpPr>
            <p:spPr>
              <a:xfrm>
                <a:off x="537675" y="1095469"/>
                <a:ext cx="3304515" cy="488887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Ball up motor Power  Off</a:t>
                </a:r>
                <a:endParaRPr lang="zh-CN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BE02058-0752-4041-94CF-0014E3B05F4F}"/>
                  </a:ext>
                </a:extLst>
              </p:cNvPr>
              <p:cNvSpPr/>
              <p:nvPr/>
            </p:nvSpPr>
            <p:spPr>
              <a:xfrm>
                <a:off x="537675" y="1785118"/>
                <a:ext cx="3304515" cy="488887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Coin Dispenser Power Off</a:t>
                </a:r>
                <a:endPara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DAE00D9-5D77-4582-A17F-1274BF73F110}"/>
                  </a:ext>
                </a:extLst>
              </p:cNvPr>
              <p:cNvSpPr/>
              <p:nvPr/>
            </p:nvSpPr>
            <p:spPr>
              <a:xfrm>
                <a:off x="442659" y="2474767"/>
                <a:ext cx="3304515" cy="488887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Back</a:t>
                </a:r>
                <a:endPara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D05E046A-E065-4229-9DEC-82CEAA255255}"/>
              </a:ext>
            </a:extLst>
          </p:cNvPr>
          <p:cNvSpPr txBox="1"/>
          <p:nvPr/>
        </p:nvSpPr>
        <p:spPr>
          <a:xfrm>
            <a:off x="769545" y="4562947"/>
            <a:ext cx="9795849" cy="170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All RED words Now can not use ; pls not press.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Coin , E-stop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Coin in or press E-stop, both will count.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Ball up Motor Power: On then will be work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Coin Dispenser Power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you can choose ON and OFF.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70833D2-BAA2-4992-89E0-C531E32E50AF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40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7EF53230-26AF-44FE-A0DD-C3BD16E4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1B8E931-5BA9-48C5-BA57-6B38936A8048}"/>
              </a:ext>
            </a:extLst>
          </p:cNvPr>
          <p:cNvSpPr txBox="1"/>
          <p:nvPr/>
        </p:nvSpPr>
        <p:spPr>
          <a:xfrm>
            <a:off x="72428" y="497941"/>
            <a:ext cx="479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5.3</a:t>
            </a:r>
            <a:r>
              <a:rPr lang="zh-CN" altLang="en-US" dirty="0"/>
              <a:t>、</a:t>
            </a:r>
            <a:r>
              <a:rPr lang="en-US" altLang="zh-CN" dirty="0"/>
              <a:t>Back Main Cabinet Detection</a:t>
            </a:r>
            <a:endParaRPr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6ACC671-5683-451B-9F99-874AFA772B5C}"/>
              </a:ext>
            </a:extLst>
          </p:cNvPr>
          <p:cNvGrpSpPr/>
          <p:nvPr/>
        </p:nvGrpSpPr>
        <p:grpSpPr>
          <a:xfrm>
            <a:off x="744487" y="1006533"/>
            <a:ext cx="6335323" cy="3456825"/>
            <a:chOff x="1731315" y="1115175"/>
            <a:chExt cx="7104044" cy="432920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A020467-AA58-4A93-90AC-54D82E7E0CB3}"/>
                </a:ext>
              </a:extLst>
            </p:cNvPr>
            <p:cNvGrpSpPr/>
            <p:nvPr/>
          </p:nvGrpSpPr>
          <p:grpSpPr>
            <a:xfrm>
              <a:off x="1731315" y="1115175"/>
              <a:ext cx="7104044" cy="788749"/>
              <a:chOff x="1731315" y="1115175"/>
              <a:chExt cx="7104044" cy="788749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4802627-0B33-4E65-A4DA-C580A6038089}"/>
                  </a:ext>
                </a:extLst>
              </p:cNvPr>
              <p:cNvSpPr/>
              <p:nvPr/>
            </p:nvSpPr>
            <p:spPr>
              <a:xfrm>
                <a:off x="1731315" y="1115175"/>
                <a:ext cx="1702143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Track Sensor </a:t>
                </a:r>
                <a:r>
                  <a:rPr lang="en-US" altLang="zh-CN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zh-CN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C961756-918A-4631-8EC0-99F41280AE50}"/>
                  </a:ext>
                </a:extLst>
              </p:cNvPr>
              <p:cNvSpPr/>
              <p:nvPr/>
            </p:nvSpPr>
            <p:spPr>
              <a:xfrm>
                <a:off x="4432265" y="1115175"/>
                <a:ext cx="1702143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Dribble Sensor</a:t>
                </a:r>
                <a:r>
                  <a:rPr lang="zh-CN" altLang="en-US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2AC18B1-5FC7-414A-98A9-0FAB922C8357}"/>
                  </a:ext>
                </a:extLst>
              </p:cNvPr>
              <p:cNvSpPr/>
              <p:nvPr/>
            </p:nvSpPr>
            <p:spPr>
              <a:xfrm>
                <a:off x="7133216" y="1115175"/>
                <a:ext cx="1702143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E-stop </a:t>
                </a:r>
                <a:r>
                  <a:rPr lang="en-US" altLang="zh-CN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zh-CN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C5F7CE98-2887-43AD-83AB-E0993D48FE7F}"/>
                </a:ext>
              </a:extLst>
            </p:cNvPr>
            <p:cNvGrpSpPr/>
            <p:nvPr/>
          </p:nvGrpSpPr>
          <p:grpSpPr>
            <a:xfrm>
              <a:off x="3840681" y="2199991"/>
              <a:ext cx="3304515" cy="3244388"/>
              <a:chOff x="3840681" y="2199991"/>
              <a:chExt cx="3304515" cy="3244388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A14414D-C73C-4460-96EF-DADA1598959A}"/>
                  </a:ext>
                </a:extLst>
              </p:cNvPr>
              <p:cNvSpPr/>
              <p:nvPr/>
            </p:nvSpPr>
            <p:spPr>
              <a:xfrm>
                <a:off x="3840681" y="2199991"/>
                <a:ext cx="3304515" cy="488887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Light Detection  </a:t>
                </a:r>
                <a:r>
                  <a:rPr lang="en-US" altLang="zh-CN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No</a:t>
                </a:r>
                <a:endParaRPr lang="zh-CN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60C93BF-2FF1-40BD-B437-6207E66D2FD8}"/>
                  </a:ext>
                </a:extLst>
              </p:cNvPr>
              <p:cNvSpPr/>
              <p:nvPr/>
            </p:nvSpPr>
            <p:spPr>
              <a:xfrm>
                <a:off x="3840681" y="2888866"/>
                <a:ext cx="3304515" cy="488887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Serve Motor Power </a:t>
                </a:r>
                <a:r>
                  <a:rPr lang="en-US" altLang="zh-CN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ON</a:t>
                </a:r>
                <a:endParaRPr lang="zh-CN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840A76FE-88C2-4D14-9351-0865622101E4}"/>
                  </a:ext>
                </a:extLst>
              </p:cNvPr>
              <p:cNvSpPr/>
              <p:nvPr/>
            </p:nvSpPr>
            <p:spPr>
              <a:xfrm>
                <a:off x="3840681" y="3577741"/>
                <a:ext cx="3304515" cy="488887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Dribble Motor Power</a:t>
                </a:r>
                <a:r>
                  <a:rPr lang="zh-CN" alt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:r>
                  <a:rPr lang="en-US" altLang="zh-CN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Off</a:t>
                </a:r>
                <a:endParaRPr lang="zh-CN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F2A1C46-D608-492D-BFD2-17781AACDA93}"/>
                  </a:ext>
                </a:extLst>
              </p:cNvPr>
              <p:cNvSpPr/>
              <p:nvPr/>
            </p:nvSpPr>
            <p:spPr>
              <a:xfrm>
                <a:off x="3840681" y="4266616"/>
                <a:ext cx="3304515" cy="488887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Buzzer    </a:t>
                </a:r>
                <a:r>
                  <a:rPr lang="en-US" altLang="zh-CN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Off</a:t>
                </a:r>
                <a:endParaRPr lang="zh-CN" alt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48C6D71-6D24-4231-89D8-9E43B17F27AF}"/>
                  </a:ext>
                </a:extLst>
              </p:cNvPr>
              <p:cNvSpPr/>
              <p:nvPr/>
            </p:nvSpPr>
            <p:spPr>
              <a:xfrm>
                <a:off x="3840681" y="4955492"/>
                <a:ext cx="3304515" cy="488887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Back</a:t>
                </a:r>
                <a:endPara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3EB123EF-A935-48EB-8E4D-A08AB04D7069}"/>
              </a:ext>
            </a:extLst>
          </p:cNvPr>
          <p:cNvSpPr txBox="1"/>
          <p:nvPr/>
        </p:nvSpPr>
        <p:spPr>
          <a:xfrm>
            <a:off x="769545" y="4653477"/>
            <a:ext cx="9795849" cy="170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Dribble Sensor Function can not use right now.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Serve Motor Power: Default ON.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Dribble Motor Power: ON.  Dribble Motor will be work.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Buzzer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when you choose ON, machine will “DIDIDIDI”.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D70C77D-F51B-47D9-84E4-DF575ABE96F6}"/>
              </a:ext>
            </a:extLst>
          </p:cNvPr>
          <p:cNvSpPr/>
          <p:nvPr/>
        </p:nvSpPr>
        <p:spPr>
          <a:xfrm>
            <a:off x="5764563" y="2160298"/>
            <a:ext cx="6140744" cy="2343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Once Press E-Stop,</a:t>
            </a:r>
            <a:r>
              <a:rPr lang="zh-CN" alt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light will keep 1 color,</a:t>
            </a:r>
            <a:r>
              <a:rPr lang="zh-CN" alt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When Balls pass through tracks sensors, the light will change color;</a:t>
            </a:r>
            <a:r>
              <a:rPr lang="zh-CN" alt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also can check lanes sensors workable or not, or you can use it when adjust lanes sensors angle.</a:t>
            </a:r>
            <a:endParaRPr lang="zh-CN" altLang="en-US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689FCF-659C-4CB4-84B7-A50BE416219D}"/>
              </a:ext>
            </a:extLst>
          </p:cNvPr>
          <p:cNvSpPr/>
          <p:nvPr/>
        </p:nvSpPr>
        <p:spPr>
          <a:xfrm>
            <a:off x="11619919" y="0"/>
            <a:ext cx="5587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534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DC0C845D-E834-4480-BF4C-846E14730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90587B1-777E-415B-B5B0-EBA19CC8B0BB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</a:t>
            </a:r>
            <a:r>
              <a:rPr lang="zh-CN" altLang="en-US" dirty="0"/>
              <a:t>、</a:t>
            </a:r>
            <a:r>
              <a:rPr lang="en-US" altLang="zh-CN" dirty="0"/>
              <a:t>About the game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3A0875-9F85-4C45-8277-612022968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14" y="887805"/>
            <a:ext cx="6762939" cy="380415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9EA96E9-CFA8-4F88-9ECB-CECF27F29293}"/>
              </a:ext>
            </a:extLst>
          </p:cNvPr>
          <p:cNvSpPr/>
          <p:nvPr/>
        </p:nvSpPr>
        <p:spPr>
          <a:xfrm>
            <a:off x="468286" y="4876338"/>
            <a:ext cx="61407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 can check the Game Version</a:t>
            </a:r>
            <a:r>
              <a:rPr lang="zh-CN" alt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，</a:t>
            </a:r>
            <a:r>
              <a:rPr lang="en-US" altLang="zh-CN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PCB Version</a:t>
            </a:r>
            <a:r>
              <a:rPr lang="zh-CN" alt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，</a:t>
            </a:r>
            <a:r>
              <a:rPr lang="en-US" altLang="zh-CN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Authorization Time and so on.</a:t>
            </a:r>
            <a:endParaRPr lang="zh-CN" altLang="en-US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5BF780F-B885-49DB-8F5B-8B4083BB6B47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722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QQ图片20150606103627">
            <a:extLst>
              <a:ext uri="{FF2B5EF4-FFF2-40B4-BE49-F238E27FC236}">
                <a16:creationId xmlns:a16="http://schemas.microsoft.com/office/drawing/2014/main" id="{DB4EDE35-C0B1-4000-97B4-F252F6A1D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0599426-E39B-4954-B629-12BD24217749}"/>
              </a:ext>
            </a:extLst>
          </p:cNvPr>
          <p:cNvSpPr txBox="1"/>
          <p:nvPr/>
        </p:nvSpPr>
        <p:spPr>
          <a:xfrm>
            <a:off x="72427" y="497941"/>
            <a:ext cx="565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二、</a:t>
            </a:r>
            <a:r>
              <a:rPr lang="en-US" altLang="zh-CN" dirty="0"/>
              <a:t>Game Rules and Game Play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E32B444-E9E9-4ADE-A4B9-5908E42DCC4B}"/>
              </a:ext>
            </a:extLst>
          </p:cNvPr>
          <p:cNvSpPr/>
          <p:nvPr/>
        </p:nvSpPr>
        <p:spPr>
          <a:xfrm>
            <a:off x="485870" y="737670"/>
            <a:ext cx="10296808" cy="3778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Explanation 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、（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STRIKE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）：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Hit Down all Pins in every frame’ first roll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symbol show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×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、（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SPARE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）：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First Roll not strike, but second roll strike , Symbol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、（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FOUL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）：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Roll ball when Red light on, you foul , we cancel this function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；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Overtime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Didn’t roll within strike time, then over time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；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Scoring Rule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、（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STRIKE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），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Scoring=10scores+2 rolls’ scores behind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、（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SPARE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），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Scoring=10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scores+1 rolls’ scores behind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No strike, and no spare,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scoring=First roll+ second roll’s down pins  of this frame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4981CBA-B208-455F-8C32-9497F7E1F754}"/>
              </a:ext>
            </a:extLst>
          </p:cNvPr>
          <p:cNvSpPr/>
          <p:nvPr/>
        </p:nvSpPr>
        <p:spPr>
          <a:xfrm>
            <a:off x="433631" y="4620461"/>
            <a:ext cx="5985356" cy="73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Game play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Time mode and  Round Mode, just have these 2 modes  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DF96271-217A-411B-8831-FDC5845AD371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70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7EEB28A8-C5C9-4C22-B1F0-50F11D5A3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FB71A96-E053-41F7-A212-CB97DDDD9DEB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三、</a:t>
            </a:r>
            <a:r>
              <a:rPr lang="en-US" altLang="zh-CN" dirty="0"/>
              <a:t>Game image display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6443DEC-A5E4-4400-A07B-744D7743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23" y="1008329"/>
            <a:ext cx="5965230" cy="335544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848550B-09E9-4977-8324-2277F119D0C1}"/>
              </a:ext>
            </a:extLst>
          </p:cNvPr>
          <p:cNvSpPr txBox="1"/>
          <p:nvPr/>
        </p:nvSpPr>
        <p:spPr>
          <a:xfrm>
            <a:off x="6771992" y="986828"/>
            <a:ext cx="4300396" cy="2947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Display following information</a:t>
            </a:r>
            <a:r>
              <a:rPr lang="zh-CN" altLang="en-US" dirty="0"/>
              <a:t>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Score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Hit how many pins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Player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Tips of throw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Top Score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C743196-E310-4C72-8EAD-9F876FE92919}"/>
              </a:ext>
            </a:extLst>
          </p:cNvPr>
          <p:cNvSpPr/>
          <p:nvPr/>
        </p:nvSpPr>
        <p:spPr>
          <a:xfrm>
            <a:off x="513553" y="4496091"/>
            <a:ext cx="10441140" cy="496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Cannot pause during gaming, unless press” E-stop”</a:t>
            </a:r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;</a:t>
            </a:r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re-start</a:t>
            </a:r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</a:t>
            </a:r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will</a:t>
            </a:r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</a:t>
            </a:r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</a:t>
            </a:r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game.</a:t>
            </a:r>
            <a:endParaRPr lang="zh-CN" altLang="en-US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7BC5383-E1FA-4F9E-9D8C-938E9F2ED32F}"/>
              </a:ext>
            </a:extLst>
          </p:cNvPr>
          <p:cNvGrpSpPr/>
          <p:nvPr/>
        </p:nvGrpSpPr>
        <p:grpSpPr>
          <a:xfrm>
            <a:off x="1050202" y="5063150"/>
            <a:ext cx="4463358" cy="1700169"/>
            <a:chOff x="697117" y="5108418"/>
            <a:chExt cx="4463358" cy="170016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B193E27-0AD1-4196-BA9F-F36141B7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17" y="5108418"/>
              <a:ext cx="3141552" cy="17001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C150E30-F2CB-4724-9516-36DEDE477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232" y="5108418"/>
              <a:ext cx="1258243" cy="1677657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62EEA30A-77D0-435E-9917-7D77D2363160}"/>
              </a:ext>
            </a:extLst>
          </p:cNvPr>
          <p:cNvSpPr txBox="1"/>
          <p:nvPr/>
        </p:nvSpPr>
        <p:spPr>
          <a:xfrm>
            <a:off x="5685576" y="5450187"/>
            <a:ext cx="40831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Any urgent cases pls press” E-Stop”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5127C26-65A8-41FE-B6F2-B046787BF729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242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57C7B7FD-E546-40F7-AC48-4CD1522B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B485CC6-B2BA-4651-99ED-16E243534EF9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四、</a:t>
            </a:r>
            <a:r>
              <a:rPr lang="en-US" altLang="zh-CN" dirty="0"/>
              <a:t>IP Setting Up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52BE1DA-0CB2-4AC0-B1E9-2DA2511C0419}"/>
              </a:ext>
            </a:extLst>
          </p:cNvPr>
          <p:cNvGrpSpPr/>
          <p:nvPr/>
        </p:nvGrpSpPr>
        <p:grpSpPr>
          <a:xfrm>
            <a:off x="649161" y="905206"/>
            <a:ext cx="6611520" cy="3983244"/>
            <a:chOff x="431878" y="986687"/>
            <a:chExt cx="6611520" cy="39832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56F3D38-E31C-4CB6-83C8-58BF824327D5}"/>
                </a:ext>
              </a:extLst>
            </p:cNvPr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31878" y="986687"/>
              <a:ext cx="3240000" cy="39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6B75B31-87D8-4B57-8793-431C083437EC}"/>
                </a:ext>
              </a:extLst>
            </p:cNvPr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3803398" y="1009931"/>
              <a:ext cx="3240000" cy="39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50D715DB-E3A1-4DFE-8973-3ADAD37808E8}"/>
              </a:ext>
            </a:extLst>
          </p:cNvPr>
          <p:cNvSpPr txBox="1"/>
          <p:nvPr/>
        </p:nvSpPr>
        <p:spPr>
          <a:xfrm>
            <a:off x="642796" y="4997514"/>
            <a:ext cx="732425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Step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Start&lt;control panel&lt;</a:t>
            </a:r>
            <a:r>
              <a:rPr lang="zh-CN" altLang="en-US" dirty="0">
                <a:solidFill>
                  <a:srgbClr val="FF0000"/>
                </a:solidFill>
              </a:rPr>
              <a:t>网络和共享中心</a:t>
            </a:r>
            <a:r>
              <a:rPr lang="en-US" altLang="zh-CN" dirty="0">
                <a:solidFill>
                  <a:srgbClr val="FF0000"/>
                </a:solidFill>
              </a:rPr>
              <a:t>&lt;</a:t>
            </a:r>
            <a:r>
              <a:rPr lang="zh-CN" altLang="en-US" dirty="0">
                <a:solidFill>
                  <a:srgbClr val="FF0000"/>
                </a:solidFill>
              </a:rPr>
              <a:t>本地连接</a:t>
            </a:r>
            <a:r>
              <a:rPr lang="en-US" altLang="zh-CN" dirty="0">
                <a:solidFill>
                  <a:srgbClr val="FF0000"/>
                </a:solidFill>
              </a:rPr>
              <a:t>&lt;</a:t>
            </a:r>
            <a:r>
              <a:rPr lang="zh-CN" altLang="en-US" dirty="0">
                <a:solidFill>
                  <a:srgbClr val="FF0000"/>
                </a:solidFill>
              </a:rPr>
              <a:t>协议版本</a:t>
            </a:r>
            <a:r>
              <a:rPr lang="en-US" altLang="zh-CN" dirty="0">
                <a:solidFill>
                  <a:srgbClr val="FF0000"/>
                </a:solidFill>
              </a:rPr>
              <a:t>4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6E595BD-6ED6-4339-AE44-6AAF6435F6AE}"/>
              </a:ext>
            </a:extLst>
          </p:cNvPr>
          <p:cNvSpPr txBox="1"/>
          <p:nvPr/>
        </p:nvSpPr>
        <p:spPr>
          <a:xfrm>
            <a:off x="632234" y="5439623"/>
            <a:ext cx="7595858" cy="869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左球道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IP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地址（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1P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）：</a:t>
            </a:r>
            <a:r>
              <a:rPr lang="en-US" altLang="zh-CN" dirty="0">
                <a:solidFill>
                  <a:srgbClr val="FF0000"/>
                </a:solidFill>
              </a:rPr>
              <a:t>192.168.1.202  </a:t>
            </a:r>
            <a:r>
              <a:rPr lang="zh-CN" altLang="en-US" dirty="0">
                <a:solidFill>
                  <a:srgbClr val="FF0000"/>
                </a:solidFill>
              </a:rPr>
              <a:t>子网掩码：</a:t>
            </a:r>
            <a:r>
              <a:rPr lang="en-US" altLang="zh-CN" dirty="0">
                <a:solidFill>
                  <a:srgbClr val="FF0000"/>
                </a:solidFill>
              </a:rPr>
              <a:t>255.255.255.0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右球道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IP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地址（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2P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）：</a:t>
            </a:r>
            <a:r>
              <a:rPr lang="en-US" altLang="zh-CN" dirty="0">
                <a:solidFill>
                  <a:srgbClr val="FF0000"/>
                </a:solidFill>
              </a:rPr>
              <a:t>192.168.1.201  </a:t>
            </a:r>
            <a:r>
              <a:rPr lang="zh-CN" altLang="en-US" dirty="0">
                <a:solidFill>
                  <a:srgbClr val="FF0000"/>
                </a:solidFill>
              </a:rPr>
              <a:t>子网掩码：</a:t>
            </a:r>
            <a:r>
              <a:rPr lang="en-US" altLang="zh-CN" dirty="0">
                <a:solidFill>
                  <a:srgbClr val="FF0000"/>
                </a:solidFill>
              </a:rPr>
              <a:t>255.255.255.0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4A289B3-9BE1-4D50-A7E2-C972860836C5}"/>
              </a:ext>
            </a:extLst>
          </p:cNvPr>
          <p:cNvSpPr/>
          <p:nvPr/>
        </p:nvSpPr>
        <p:spPr>
          <a:xfrm>
            <a:off x="7394187" y="938080"/>
            <a:ext cx="4094661" cy="2343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Usually no need set up IP, unless when Computer error;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IP  use for communication between Host computer and PCB board</a:t>
            </a:r>
            <a:endParaRPr lang="zh-CN" altLang="en-US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4540163-8983-4872-851A-A5A79247C00A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358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31BE4A94-B3B6-4E1B-B38F-060B13CD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565F144-22AE-4A04-8A86-022DC8D5CFA8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五、</a:t>
            </a:r>
            <a:r>
              <a:rPr lang="en-US" altLang="zh-CN" dirty="0"/>
              <a:t>Equipment </a:t>
            </a:r>
            <a:r>
              <a:rPr lang="en-US" altLang="zh-CN" dirty="0" err="1"/>
              <a:t>Maintaince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CA3593B-7EBE-4FB9-AC93-EFFDBE318E10}"/>
              </a:ext>
            </a:extLst>
          </p:cNvPr>
          <p:cNvGrpSpPr/>
          <p:nvPr/>
        </p:nvGrpSpPr>
        <p:grpSpPr>
          <a:xfrm>
            <a:off x="549106" y="941561"/>
            <a:ext cx="9995026" cy="4850392"/>
            <a:chOff x="458571" y="941561"/>
            <a:chExt cx="9995026" cy="485039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B66413F-6988-4B1B-A169-1FDB77D2D99D}"/>
                </a:ext>
              </a:extLst>
            </p:cNvPr>
            <p:cNvSpPr txBox="1"/>
            <p:nvPr/>
          </p:nvSpPr>
          <p:spPr>
            <a:xfrm>
              <a:off x="458571" y="941561"/>
              <a:ext cx="9995026" cy="1146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dirty="0"/>
                <a:t>5.1  Oiling</a:t>
              </a:r>
            </a:p>
            <a:p>
              <a:pPr>
                <a:lnSpc>
                  <a:spcPct val="150000"/>
                </a:lnSpc>
              </a:pP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Every 4 weeks oiling one time for the Track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，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just a thin file of Oil is ok to make sure Balls can be rolled.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Following red area is Oiling Area.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9D0C65C-6799-466B-BC7F-29EDF726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571" y="2126904"/>
              <a:ext cx="9210675" cy="249555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85F91C8-C565-4DCA-A371-C026F28888A0}"/>
                </a:ext>
              </a:extLst>
            </p:cNvPr>
            <p:cNvSpPr txBox="1"/>
            <p:nvPr/>
          </p:nvSpPr>
          <p:spPr>
            <a:xfrm>
              <a:off x="458571" y="4642920"/>
              <a:ext cx="9995026" cy="114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zh-CN" dirty="0"/>
                <a:t>5.2  Cleaning</a:t>
              </a: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。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Every day clean and tidy Gutter and Capping, can not have any Debris which will scratch balls, Red Area also need clean 1 time every hand month or shorter time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DF9073DD-6654-42BC-8F1C-AA2F8CC5CEEA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611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35AB825-3059-4D44-A45E-43B4D4197850}"/>
              </a:ext>
            </a:extLst>
          </p:cNvPr>
          <p:cNvSpPr txBox="1"/>
          <p:nvPr/>
        </p:nvSpPr>
        <p:spPr>
          <a:xfrm>
            <a:off x="547596" y="322906"/>
            <a:ext cx="9995026" cy="544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5.3</a:t>
            </a:r>
            <a:r>
              <a:rPr lang="zh-CN" altLang="en-US" dirty="0"/>
              <a:t>  </a:t>
            </a:r>
            <a:r>
              <a:rPr lang="en-US" altLang="zh-CN" dirty="0"/>
              <a:t>Adjust</a:t>
            </a:r>
            <a:r>
              <a:rPr lang="zh-CN" altLang="en-US" dirty="0"/>
              <a:t> </a:t>
            </a:r>
            <a:r>
              <a:rPr lang="en-US" altLang="zh-CN" dirty="0"/>
              <a:t>Strings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Every day adjust 3 times at least when starting using the machine, after some time you can adjust string every longer days.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When you need adjust string</a:t>
            </a:r>
            <a:r>
              <a:rPr lang="zh-CN" altLang="en-US" dirty="0">
                <a:solidFill>
                  <a:srgbClr val="FF0000"/>
                </a:solidFill>
              </a:rPr>
              <a:t>？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When10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Pins are not in the same levelling and pins drop on the ground not steady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when Twist string, must adjust string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；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Pins can not Speed Cut when pins fall down,  you need adjust pins now.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5.4  .Ball return Machine and Pin-pull checking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Every week need tighten screws because machine running will shock screws loose;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Apply machine oil or grease for chain or slider every month, scoring wheel also need apply oil;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Check any sundries or dropped screws on Machine, which will scratch balls, pls clean them.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Belt’s tightness is fit or not,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too loose will be slipped,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too tight will be burn motor when any stuck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，卡死异常的时候会导致烧电机。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CBF06BB-8085-4A8E-BB59-04762AF09608}"/>
              </a:ext>
            </a:extLst>
          </p:cNvPr>
          <p:cNvGrpSpPr/>
          <p:nvPr/>
        </p:nvGrpSpPr>
        <p:grpSpPr>
          <a:xfrm>
            <a:off x="1023040" y="5300805"/>
            <a:ext cx="6509441" cy="1557195"/>
            <a:chOff x="660902" y="3385953"/>
            <a:chExt cx="9339625" cy="2484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3217DEB-5BBE-44A5-9161-4FEBC43FC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902" y="3385953"/>
              <a:ext cx="2618826" cy="2484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7EBF288-14CD-4030-A52B-2A26E8C07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0189" y="3385953"/>
              <a:ext cx="4008072" cy="2484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ABE8CF4-06F5-41F7-9A64-DF439D8AA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8721" y="3385953"/>
              <a:ext cx="2371806" cy="2484000"/>
            </a:xfrm>
            <a:prstGeom prst="rect">
              <a:avLst/>
            </a:prstGeom>
          </p:spPr>
        </p:pic>
      </p:grpSp>
      <p:pic>
        <p:nvPicPr>
          <p:cNvPr id="7" name="Picture 14" descr="QQ图片20150606103627">
            <a:extLst>
              <a:ext uri="{FF2B5EF4-FFF2-40B4-BE49-F238E27FC236}">
                <a16:creationId xmlns:a16="http://schemas.microsoft.com/office/drawing/2014/main" id="{A3067E5E-705D-4310-A9C9-E2E1A7559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D950ADB-D8EE-42A1-9B32-366EAEF08C78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861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26B0077C-EF50-49D9-A616-31D8EA6E0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BAFB9C-10B2-4300-AEA3-A80E60015224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六、</a:t>
            </a:r>
            <a:r>
              <a:rPr lang="en-US" altLang="zh-CN" dirty="0"/>
              <a:t>Faulty Fix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6FBD8A-CD86-47B3-A71A-CB7103248327}"/>
              </a:ext>
            </a:extLst>
          </p:cNvPr>
          <p:cNvSpPr/>
          <p:nvPr/>
        </p:nvSpPr>
        <p:spPr>
          <a:xfrm>
            <a:off x="533380" y="808952"/>
            <a:ext cx="11584729" cy="7520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6.1  How to judge the communication is ok ?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Open </a:t>
            </a:r>
            <a:r>
              <a:rPr lang="en-US" altLang="zh-CN" dirty="0"/>
              <a:t>Restore Panel from the background you can check the PCB boards’ linking status, you can check network port flashing or not, quick flashing is normal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6.2  Wrong Scoring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Check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Scoring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wheel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can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twirled during pins are pulled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if no twirled will be not checked by Scoring Sensors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；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Exchange sensors' sockets to check sensors and extension board has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 problem or not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6.3  Electromagnet can not lock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Electromagnet working voltage is 24V to test the Voltage is normal or not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If the voltage is normal 24V, pls check electromagnet core whether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 has actuation , if no actuation then the electromagnet faulty,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If voltage is not 24v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pls check the extension board or pulling-pin box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voltage is 24V or not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Voltage is normal, electromagnet actuation still can not lock, pls check L model metal angle from Lock string structure  is normal, or check the spring broken or not;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6.4  Electromagnet Dead Lock                                                   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Usually L metal angle is too larger to make dead-lock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CFA084-A317-40EA-BF82-22357DC4E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366" y="2209213"/>
            <a:ext cx="3099925" cy="22408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E00B3A-0FFA-4538-B4C9-B598BF8EC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778" y="4218914"/>
            <a:ext cx="3167263" cy="197177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1FC9570-FA5B-4AAE-AC5D-569A419CDCB8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2299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608EE09-E6A6-40E8-84F9-18C04470B531}"/>
              </a:ext>
            </a:extLst>
          </p:cNvPr>
          <p:cNvSpPr txBox="1"/>
          <p:nvPr/>
        </p:nvSpPr>
        <p:spPr>
          <a:xfrm>
            <a:off x="549106" y="525105"/>
            <a:ext cx="999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6.5 Error</a:t>
            </a:r>
          </a:p>
        </p:txBody>
      </p:sp>
      <p:pic>
        <p:nvPicPr>
          <p:cNvPr id="3" name="Picture 14" descr="QQ图片20150606103627">
            <a:extLst>
              <a:ext uri="{FF2B5EF4-FFF2-40B4-BE49-F238E27FC236}">
                <a16:creationId xmlns:a16="http://schemas.microsoft.com/office/drawing/2014/main" id="{9555277D-E6EF-4EDD-BDC2-A3B9728C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C31007F-874B-4A14-BFE4-F8FCAFB03342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6FA3FAC-D64C-4B44-BF6A-EE4631CF9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1" y="949780"/>
            <a:ext cx="2885941" cy="70271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4313AE1-CE52-4BDB-98FF-2DF7AB18C12D}"/>
              </a:ext>
            </a:extLst>
          </p:cNvPr>
          <p:cNvSpPr txBox="1"/>
          <p:nvPr/>
        </p:nvSpPr>
        <p:spPr>
          <a:xfrm>
            <a:off x="1480103" y="5448682"/>
            <a:ext cx="159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No.1</a:t>
            </a:r>
            <a:r>
              <a:rPr lang="zh-CN" altLang="en-US" dirty="0"/>
              <a:t>（</a:t>
            </a:r>
            <a:r>
              <a:rPr lang="en-US" altLang="zh-CN" dirty="0"/>
              <a:t>Pin-pulling Box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DA47521-C5C9-48DC-A8C5-29B554154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750" y="1792587"/>
            <a:ext cx="2664209" cy="36164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6B7E57-5171-4609-996B-35F013E9A7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r="3073"/>
          <a:stretch/>
        </p:blipFill>
        <p:spPr>
          <a:xfrm rot="5400000">
            <a:off x="5912961" y="2406912"/>
            <a:ext cx="3600921" cy="23903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1ADE49-4183-45FF-ABEA-B307A715A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3" y="1780703"/>
            <a:ext cx="2757141" cy="361874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B15F7F6-7F50-4751-A5A6-82CDFF5F84BF}"/>
              </a:ext>
            </a:extLst>
          </p:cNvPr>
          <p:cNvSpPr txBox="1"/>
          <p:nvPr/>
        </p:nvSpPr>
        <p:spPr>
          <a:xfrm>
            <a:off x="4339489" y="5474333"/>
            <a:ext cx="208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No. 2</a:t>
            </a:r>
            <a:r>
              <a:rPr lang="zh-CN" altLang="en-US" dirty="0"/>
              <a:t>（</a:t>
            </a:r>
            <a:r>
              <a:rPr lang="en-US" altLang="zh-CN" dirty="0"/>
              <a:t>Electronic control  panel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BA8B267-C902-4687-8846-F9730A32B615}"/>
              </a:ext>
            </a:extLst>
          </p:cNvPr>
          <p:cNvSpPr txBox="1"/>
          <p:nvPr/>
        </p:nvSpPr>
        <p:spPr>
          <a:xfrm>
            <a:off x="7019317" y="5456227"/>
            <a:ext cx="208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No. 3</a:t>
            </a:r>
            <a:r>
              <a:rPr lang="zh-CN" altLang="en-US" dirty="0"/>
              <a:t>（</a:t>
            </a:r>
            <a:r>
              <a:rPr lang="en-US" altLang="zh-CN" dirty="0"/>
              <a:t>Ball return Machine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E83AAAF-3C88-4D99-84F3-7F7928DD2B5F}"/>
              </a:ext>
            </a:extLst>
          </p:cNvPr>
          <p:cNvSpPr txBox="1"/>
          <p:nvPr/>
        </p:nvSpPr>
        <p:spPr>
          <a:xfrm>
            <a:off x="3877763" y="956653"/>
            <a:ext cx="7379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Check PCB Board’s Work LED is normal or not, Network cable communication is normal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and the Network cable work LED flashing,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network cable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link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tightly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or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206014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4AB1CF77-6457-4E4C-AF4D-6ED05E102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C0FA027-C2E8-4239-A145-E784C0D04FAA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一、</a:t>
            </a:r>
            <a:r>
              <a:rPr lang="en-US" altLang="zh-CN" dirty="0"/>
              <a:t>Background Manu</a:t>
            </a:r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44B6830-BDFA-4A02-A629-A7CF4364508B}"/>
              </a:ext>
            </a:extLst>
          </p:cNvPr>
          <p:cNvGrpSpPr/>
          <p:nvPr/>
        </p:nvGrpSpPr>
        <p:grpSpPr>
          <a:xfrm>
            <a:off x="4387273" y="1052945"/>
            <a:ext cx="7102763" cy="2779840"/>
            <a:chOff x="4387273" y="1052945"/>
            <a:chExt cx="7102763" cy="2779840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6F941E6-3BEA-4CE7-9F6A-BAF06B881C85}"/>
                </a:ext>
              </a:extLst>
            </p:cNvPr>
            <p:cNvSpPr txBox="1"/>
            <p:nvPr/>
          </p:nvSpPr>
          <p:spPr>
            <a:xfrm>
              <a:off x="4387273" y="1052945"/>
              <a:ext cx="71027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1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How to get into the Background</a:t>
              </a:r>
              <a:r>
                <a:rPr lang="zh-CN" altLang="en-US" dirty="0">
                  <a:solidFill>
                    <a:schemeClr val="tx2"/>
                  </a:solidFill>
                </a:rPr>
                <a:t>？</a:t>
              </a:r>
              <a:endParaRPr lang="en-US" altLang="zh-CN" dirty="0">
                <a:solidFill>
                  <a:schemeClr val="tx2"/>
                </a:solidFill>
              </a:endParaRP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：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Touch Screen  model: Keyboard F11 can enter and exit  B. Press Red Bottom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to enter for Joystick model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5E79347-C18A-4E25-A5F6-5847B608ADB0}"/>
                </a:ext>
              </a:extLst>
            </p:cNvPr>
            <p:cNvSpPr txBox="1"/>
            <p:nvPr/>
          </p:nvSpPr>
          <p:spPr>
            <a:xfrm>
              <a:off x="4387273" y="1981200"/>
              <a:ext cx="71027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2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How to get into Menu</a:t>
              </a:r>
              <a:r>
                <a:rPr lang="zh-CN" altLang="en-US" dirty="0">
                  <a:solidFill>
                    <a:schemeClr val="tx2"/>
                  </a:solidFill>
                </a:rPr>
                <a:t>？</a:t>
              </a:r>
              <a:endParaRPr lang="en-US" altLang="zh-CN" dirty="0">
                <a:solidFill>
                  <a:schemeClr val="tx2"/>
                </a:solidFill>
              </a:endParaRP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：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Keyboard 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↑ ↓←→， 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B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：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Joystick model, Joy stick to choose, yes for confirm 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5B4A7F0-E86B-470E-B339-CDC8629807C4}"/>
                </a:ext>
              </a:extLst>
            </p:cNvPr>
            <p:cNvSpPr txBox="1"/>
            <p:nvPr/>
          </p:nvSpPr>
          <p:spPr>
            <a:xfrm>
              <a:off x="4387273" y="2909455"/>
              <a:ext cx="71027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3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Tips</a:t>
              </a: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：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Press back when being gaming, will display standby screen</a:t>
              </a:r>
            </a:p>
            <a:p>
              <a:endParaRPr lang="en-US" alt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50E3D05-41AA-4559-94C1-1A4E0A4F03D1}"/>
              </a:ext>
            </a:extLst>
          </p:cNvPr>
          <p:cNvGrpSpPr/>
          <p:nvPr/>
        </p:nvGrpSpPr>
        <p:grpSpPr>
          <a:xfrm>
            <a:off x="588475" y="1095469"/>
            <a:ext cx="2520000" cy="4360079"/>
            <a:chOff x="588475" y="1095469"/>
            <a:chExt cx="2520000" cy="436007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ABB361B-9D87-455F-BC15-E3B75DAFEFCE}"/>
                </a:ext>
              </a:extLst>
            </p:cNvPr>
            <p:cNvSpPr/>
            <p:nvPr/>
          </p:nvSpPr>
          <p:spPr>
            <a:xfrm>
              <a:off x="588475" y="1095469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Game Setup</a:t>
              </a:r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7AFA2E1-FD92-44EF-846D-D9587C71BDED}"/>
                </a:ext>
              </a:extLst>
            </p:cNvPr>
            <p:cNvSpPr/>
            <p:nvPr/>
          </p:nvSpPr>
          <p:spPr>
            <a:xfrm>
              <a:off x="588475" y="1785118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System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Setup</a:t>
              </a:r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7950856-9C2D-47C9-AE7A-587051D3CCC3}"/>
                </a:ext>
              </a:extLst>
            </p:cNvPr>
            <p:cNvSpPr/>
            <p:nvPr/>
          </p:nvSpPr>
          <p:spPr>
            <a:xfrm>
              <a:off x="588475" y="2474767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Account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Check</a:t>
              </a:r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03B0736-7530-4FEB-94DF-C758181809F2}"/>
                </a:ext>
              </a:extLst>
            </p:cNvPr>
            <p:cNvSpPr/>
            <p:nvPr/>
          </p:nvSpPr>
          <p:spPr>
            <a:xfrm>
              <a:off x="588475" y="3164416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Encryption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Code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Setup</a:t>
              </a:r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3A57618-9FA3-475F-AD88-A81CC4314B5E}"/>
                </a:ext>
              </a:extLst>
            </p:cNvPr>
            <p:cNvSpPr/>
            <p:nvPr/>
          </p:nvSpPr>
          <p:spPr>
            <a:xfrm>
              <a:off x="588475" y="3854065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Equipment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Debugging</a:t>
              </a:r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8AB6A8C-55D8-4B38-B764-326D67D2C9F2}"/>
                </a:ext>
              </a:extLst>
            </p:cNvPr>
            <p:cNvSpPr/>
            <p:nvPr/>
          </p:nvSpPr>
          <p:spPr>
            <a:xfrm>
              <a:off x="588475" y="5023548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Back</a:t>
              </a:r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2DEE4A3-4CE8-48A7-8F5A-B494E322EE25}"/>
                </a:ext>
              </a:extLst>
            </p:cNvPr>
            <p:cNvSpPr/>
            <p:nvPr/>
          </p:nvSpPr>
          <p:spPr>
            <a:xfrm>
              <a:off x="588475" y="4450084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About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game</a:t>
              </a:r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427ABD5C-42AD-4460-B006-9355DD19EE18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68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3D3EEAE2-69F1-423B-B5C6-B0B6F7B5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D42D6B1-471F-42A1-8255-36ECF749AB8A}"/>
              </a:ext>
            </a:extLst>
          </p:cNvPr>
          <p:cNvSpPr txBox="1"/>
          <p:nvPr/>
        </p:nvSpPr>
        <p:spPr>
          <a:xfrm>
            <a:off x="72428" y="497941"/>
            <a:ext cx="496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七、</a:t>
            </a:r>
            <a:r>
              <a:rPr lang="en-US" altLang="zh-CN" dirty="0"/>
              <a:t>Management System Link and setting up)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9B839F-B05A-4C45-97C2-579596E8BE20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0648B2-11C0-4798-B0D4-49792D63D7BB}"/>
              </a:ext>
            </a:extLst>
          </p:cNvPr>
          <p:cNvSpPr txBox="1"/>
          <p:nvPr/>
        </p:nvSpPr>
        <p:spPr>
          <a:xfrm>
            <a:off x="549106" y="941561"/>
            <a:ext cx="999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7.1  Wiring  Link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B2BCD95-3ADC-464D-B33F-F47ABB2625B5}"/>
              </a:ext>
            </a:extLst>
          </p:cNvPr>
          <p:cNvGrpSpPr/>
          <p:nvPr/>
        </p:nvGrpSpPr>
        <p:grpSpPr>
          <a:xfrm>
            <a:off x="93948" y="977774"/>
            <a:ext cx="11355704" cy="5500653"/>
            <a:chOff x="93948" y="977774"/>
            <a:chExt cx="11355704" cy="5500653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C2D34D2-CBE8-4446-8D33-E420F9CE14A9}"/>
                </a:ext>
              </a:extLst>
            </p:cNvPr>
            <p:cNvGrpSpPr/>
            <p:nvPr/>
          </p:nvGrpSpPr>
          <p:grpSpPr>
            <a:xfrm>
              <a:off x="93948" y="1560488"/>
              <a:ext cx="3348995" cy="3693674"/>
              <a:chOff x="926866" y="2013161"/>
              <a:chExt cx="3348995" cy="3693674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A3033B6E-2FEF-43B4-8FEB-53924E04D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7362" y="2013161"/>
                <a:ext cx="2987644" cy="3106516"/>
              </a:xfrm>
              <a:prstGeom prst="rect">
                <a:avLst/>
              </a:prstGeom>
            </p:spPr>
          </p:pic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0EF618AA-5121-4FE2-8EEB-28A8FCC34B40}"/>
                  </a:ext>
                </a:extLst>
              </p:cNvPr>
              <p:cNvSpPr/>
              <p:nvPr/>
            </p:nvSpPr>
            <p:spPr>
              <a:xfrm>
                <a:off x="926866" y="5122060"/>
                <a:ext cx="3348995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Master Computer</a:t>
                </a:r>
                <a:endParaRPr lang="zh-CN" altLang="en-US" sz="3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2571A205-775B-4C28-B525-4B198040B792}"/>
                </a:ext>
              </a:extLst>
            </p:cNvPr>
            <p:cNvGrpSpPr/>
            <p:nvPr/>
          </p:nvGrpSpPr>
          <p:grpSpPr>
            <a:xfrm>
              <a:off x="3499279" y="2435381"/>
              <a:ext cx="3100529" cy="2818781"/>
              <a:chOff x="4598553" y="2888054"/>
              <a:chExt cx="3100529" cy="2818781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6B43BFEA-CBB5-4AF5-A403-9D99EAA0D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6607" y="2888054"/>
                <a:ext cx="2401489" cy="1715349"/>
              </a:xfrm>
              <a:prstGeom prst="rect">
                <a:avLst/>
              </a:prstGeom>
            </p:spPr>
          </p:pic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0BD71DD-2CF3-413A-967C-B20779D2ED6A}"/>
                  </a:ext>
                </a:extLst>
              </p:cNvPr>
              <p:cNvSpPr/>
              <p:nvPr/>
            </p:nvSpPr>
            <p:spPr>
              <a:xfrm>
                <a:off x="4598553" y="5122060"/>
                <a:ext cx="3100529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32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Router/TP-LINK</a:t>
                </a:r>
                <a:endParaRPr lang="zh-CN" altLang="en-US" sz="3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BFA1FF3E-DAF9-4F0D-A62B-058B715EE8F2}"/>
                </a:ext>
              </a:extLst>
            </p:cNvPr>
            <p:cNvGrpSpPr/>
            <p:nvPr/>
          </p:nvGrpSpPr>
          <p:grpSpPr>
            <a:xfrm>
              <a:off x="6884067" y="977774"/>
              <a:ext cx="2075854" cy="5500653"/>
              <a:chOff x="8314769" y="1430447"/>
              <a:chExt cx="2075854" cy="5500653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39C4CAFF-85F6-4742-B2B1-8A8EBAC19EE8}"/>
                  </a:ext>
                </a:extLst>
              </p:cNvPr>
              <p:cNvGrpSpPr/>
              <p:nvPr/>
            </p:nvGrpSpPr>
            <p:grpSpPr>
              <a:xfrm>
                <a:off x="8314769" y="1430447"/>
                <a:ext cx="2023627" cy="4335761"/>
                <a:chOff x="8314769" y="1430447"/>
                <a:chExt cx="2023627" cy="4335761"/>
              </a:xfrm>
            </p:grpSpPr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A18331C7-7F1B-4EAB-A8C0-6532E815CE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14769" y="1430447"/>
                  <a:ext cx="2023627" cy="1014648"/>
                </a:xfrm>
                <a:prstGeom prst="rect">
                  <a:avLst/>
                </a:prstGeom>
              </p:spPr>
            </p:pic>
            <p:pic>
              <p:nvPicPr>
                <p:cNvPr id="13" name="图片 12">
                  <a:extLst>
                    <a:ext uri="{FF2B5EF4-FFF2-40B4-BE49-F238E27FC236}">
                      <a16:creationId xmlns:a16="http://schemas.microsoft.com/office/drawing/2014/main" id="{FBA20ED3-7E18-4927-868D-9814890B10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14769" y="2537485"/>
                  <a:ext cx="2023627" cy="1014648"/>
                </a:xfrm>
                <a:prstGeom prst="rect">
                  <a:avLst/>
                </a:prstGeom>
              </p:spPr>
            </p:pic>
            <p:pic>
              <p:nvPicPr>
                <p:cNvPr id="14" name="图片 13">
                  <a:extLst>
                    <a:ext uri="{FF2B5EF4-FFF2-40B4-BE49-F238E27FC236}">
                      <a16:creationId xmlns:a16="http://schemas.microsoft.com/office/drawing/2014/main" id="{8E42E621-80E6-456D-9BAE-305F04B06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14769" y="3644523"/>
                  <a:ext cx="2023627" cy="1014648"/>
                </a:xfrm>
                <a:prstGeom prst="rect">
                  <a:avLst/>
                </a:prstGeom>
              </p:spPr>
            </p:pic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B1EAEE01-3CBB-4C97-8214-BB4665F41F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14769" y="4751560"/>
                  <a:ext cx="2023627" cy="1014648"/>
                </a:xfrm>
                <a:prstGeom prst="rect">
                  <a:avLst/>
                </a:prstGeom>
              </p:spPr>
            </p:pic>
          </p:grp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39003202-D1C6-437C-91B9-D956698033CF}"/>
                  </a:ext>
                </a:extLst>
              </p:cNvPr>
              <p:cNvSpPr/>
              <p:nvPr/>
            </p:nvSpPr>
            <p:spPr>
              <a:xfrm>
                <a:off x="8407388" y="5853882"/>
                <a:ext cx="1983235" cy="107721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32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Machine </a:t>
                </a:r>
              </a:p>
              <a:p>
                <a:pPr algn="ctr"/>
                <a:r>
                  <a:rPr lang="en-US" altLang="zh-CN" sz="32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Computer</a:t>
                </a:r>
                <a:endParaRPr lang="zh-CN" altLang="en-US" sz="3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C5959346-51F3-474D-9AC3-63B918B1E0C8}"/>
                </a:ext>
              </a:extLst>
            </p:cNvPr>
            <p:cNvGrpSpPr/>
            <p:nvPr/>
          </p:nvGrpSpPr>
          <p:grpSpPr>
            <a:xfrm>
              <a:off x="9442372" y="1097016"/>
              <a:ext cx="2007280" cy="4888968"/>
              <a:chOff x="10275290" y="1549689"/>
              <a:chExt cx="2007280" cy="4888968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47F28337-0798-4488-8C07-7142EBC9F38E}"/>
                  </a:ext>
                </a:extLst>
              </p:cNvPr>
              <p:cNvGrpSpPr/>
              <p:nvPr/>
            </p:nvGrpSpPr>
            <p:grpSpPr>
              <a:xfrm>
                <a:off x="11058807" y="1549689"/>
                <a:ext cx="393826" cy="4076144"/>
                <a:chOff x="10497493" y="1585903"/>
                <a:chExt cx="393826" cy="4076144"/>
              </a:xfrm>
            </p:grpSpPr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5AB889C2-9C9B-44D8-82DA-4D4A6042A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10497493" y="1585903"/>
                  <a:ext cx="393826" cy="691657"/>
                </a:xfrm>
                <a:prstGeom prst="rect">
                  <a:avLst/>
                </a:prstGeom>
              </p:spPr>
            </p:pic>
            <p:pic>
              <p:nvPicPr>
                <p:cNvPr id="18" name="图片 17">
                  <a:extLst>
                    <a:ext uri="{FF2B5EF4-FFF2-40B4-BE49-F238E27FC236}">
                      <a16:creationId xmlns:a16="http://schemas.microsoft.com/office/drawing/2014/main" id="{78A3990B-D06D-4CD9-988F-12ED860184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10497493" y="2714065"/>
                  <a:ext cx="393826" cy="691657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AFD568CE-0F43-44F7-BF05-9065B31465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10497493" y="3842227"/>
                  <a:ext cx="393826" cy="691657"/>
                </a:xfrm>
                <a:prstGeom prst="rect">
                  <a:avLst/>
                </a:prstGeom>
              </p:spPr>
            </p:pic>
            <p:pic>
              <p:nvPicPr>
                <p:cNvPr id="20" name="图片 19">
                  <a:extLst>
                    <a:ext uri="{FF2B5EF4-FFF2-40B4-BE49-F238E27FC236}">
                      <a16:creationId xmlns:a16="http://schemas.microsoft.com/office/drawing/2014/main" id="{2BF48A45-463F-47F1-BC4B-56CDE771E3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10497493" y="4970390"/>
                  <a:ext cx="393826" cy="691657"/>
                </a:xfrm>
                <a:prstGeom prst="rect">
                  <a:avLst/>
                </a:prstGeom>
              </p:spPr>
            </p:pic>
          </p:grp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5B30823-7E1B-4A04-A518-2CDD0F4817B8}"/>
                  </a:ext>
                </a:extLst>
              </p:cNvPr>
              <p:cNvSpPr/>
              <p:nvPr/>
            </p:nvSpPr>
            <p:spPr>
              <a:xfrm>
                <a:off x="10275290" y="5853882"/>
                <a:ext cx="200728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32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Wi-fi Card</a:t>
                </a:r>
                <a:endParaRPr lang="zh-CN" altLang="en-US" sz="3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EC2CDED6-4BA9-46B7-9AB8-6F2A99676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389" y="1729212"/>
            <a:ext cx="1930436" cy="1349068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CA847075-BC06-4C54-82BB-6A9CF3D761EB}"/>
              </a:ext>
            </a:extLst>
          </p:cNvPr>
          <p:cNvSpPr txBox="1"/>
          <p:nvPr/>
        </p:nvSpPr>
        <p:spPr>
          <a:xfrm>
            <a:off x="543208" y="5368705"/>
            <a:ext cx="6464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Master computer can link with WIFI Router via net cable, slave computer  need install wi-fi card to set up IP address , then link with Router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B5AFF636-EB37-4EA2-AD0A-72D0EEF44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632" y="1549935"/>
            <a:ext cx="2339991" cy="64235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EB827F03-B810-42A4-B969-6A1F485C7A21}"/>
              </a:ext>
            </a:extLst>
          </p:cNvPr>
          <p:cNvSpPr txBox="1"/>
          <p:nvPr/>
        </p:nvSpPr>
        <p:spPr>
          <a:xfrm>
            <a:off x="5314384" y="1937443"/>
            <a:ext cx="93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</a:rPr>
              <a:t>密码：</a:t>
            </a:r>
            <a:r>
              <a:rPr lang="en-US" altLang="zh-CN" sz="1100" dirty="0">
                <a:solidFill>
                  <a:srgbClr val="FF0000"/>
                </a:solidFill>
              </a:rPr>
              <a:t>8888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D59B7B7-7844-4468-B4A9-6AAAE64781F2}"/>
              </a:ext>
            </a:extLst>
          </p:cNvPr>
          <p:cNvSpPr txBox="1"/>
          <p:nvPr/>
        </p:nvSpPr>
        <p:spPr>
          <a:xfrm>
            <a:off x="615636" y="4354717"/>
            <a:ext cx="20641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IP:192.168.2.250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780631B-9F82-490E-B5DE-E93D7C2FF844}"/>
              </a:ext>
            </a:extLst>
          </p:cNvPr>
          <p:cNvSpPr txBox="1"/>
          <p:nvPr/>
        </p:nvSpPr>
        <p:spPr>
          <a:xfrm>
            <a:off x="6877616" y="949105"/>
            <a:ext cx="20204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IP:192.168.2.1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C7D516C-99AE-489C-937A-26677ADE1140}"/>
              </a:ext>
            </a:extLst>
          </p:cNvPr>
          <p:cNvSpPr txBox="1"/>
          <p:nvPr/>
        </p:nvSpPr>
        <p:spPr>
          <a:xfrm>
            <a:off x="6877616" y="2062178"/>
            <a:ext cx="20204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IP:192.168.2.2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9C048D8-17A8-49AB-A8B6-13C175A76A22}"/>
              </a:ext>
            </a:extLst>
          </p:cNvPr>
          <p:cNvSpPr txBox="1"/>
          <p:nvPr/>
        </p:nvSpPr>
        <p:spPr>
          <a:xfrm>
            <a:off x="6877616" y="3175251"/>
            <a:ext cx="20204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IP:192.168.2.3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80C8FA9-D578-47BA-9681-3E6BDF6CE78C}"/>
              </a:ext>
            </a:extLst>
          </p:cNvPr>
          <p:cNvSpPr txBox="1"/>
          <p:nvPr/>
        </p:nvSpPr>
        <p:spPr>
          <a:xfrm>
            <a:off x="6877616" y="4288325"/>
            <a:ext cx="20204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IP:192.168.2.4</a:t>
            </a:r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25897CE-D526-4EB8-B624-291C23FE9F09}"/>
              </a:ext>
            </a:extLst>
          </p:cNvPr>
          <p:cNvSpPr txBox="1"/>
          <p:nvPr/>
        </p:nvSpPr>
        <p:spPr>
          <a:xfrm>
            <a:off x="1121121" y="6211669"/>
            <a:ext cx="1014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Machine  computer IP no will be 1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5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、、、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from left to right.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、</a:t>
            </a:r>
            <a:r>
              <a:rPr lang="en-US" altLang="zh-CN" dirty="0">
                <a:solidFill>
                  <a:srgbClr val="FF0000"/>
                </a:solidFill>
              </a:rPr>
              <a:t>Router name as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Bowling Manager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en-US" altLang="zh-CN" dirty="0">
                <a:solidFill>
                  <a:srgbClr val="FF0000"/>
                </a:solidFill>
              </a:rPr>
              <a:t>Password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8888.Never change it</a:t>
            </a:r>
            <a:r>
              <a:rPr lang="zh-CN" altLang="en-US" dirty="0">
                <a:solidFill>
                  <a:srgbClr val="FF0000"/>
                </a:solidFill>
              </a:rPr>
              <a:t>！！！</a:t>
            </a:r>
          </a:p>
        </p:txBody>
      </p:sp>
    </p:spTree>
    <p:extLst>
      <p:ext uri="{BB962C8B-B14F-4D97-AF65-F5344CB8AC3E}">
        <p14:creationId xmlns:p14="http://schemas.microsoft.com/office/powerpoint/2010/main" val="407838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3D3EEAE2-69F1-423B-B5C6-B0B6F7B5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49B839F-B05A-4C45-97C2-579596E8BE20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0648B2-11C0-4798-B0D4-49792D63D7BB}"/>
              </a:ext>
            </a:extLst>
          </p:cNvPr>
          <p:cNvSpPr txBox="1"/>
          <p:nvPr/>
        </p:nvSpPr>
        <p:spPr>
          <a:xfrm>
            <a:off x="549106" y="434569"/>
            <a:ext cx="999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7.2 Central system </a:t>
            </a:r>
            <a:r>
              <a:rPr lang="en-US" altLang="zh-CN" dirty="0" err="1"/>
              <a:t>installtion</a:t>
            </a:r>
            <a:endParaRPr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01F3FBD-7261-4B9F-85E9-82E8FA70E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1" b="35101"/>
          <a:stretch/>
        </p:blipFill>
        <p:spPr>
          <a:xfrm>
            <a:off x="615259" y="1414039"/>
            <a:ext cx="7578127" cy="32666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DDCD490-1BF8-4031-BECA-1E311A56B8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 t="-197" r="1427" b="1920"/>
          <a:stretch/>
        </p:blipFill>
        <p:spPr>
          <a:xfrm>
            <a:off x="6138250" y="1412340"/>
            <a:ext cx="5767057" cy="3232087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F2C8975D-7ADC-49CA-90F6-E4DA047B9AC0}"/>
              </a:ext>
            </a:extLst>
          </p:cNvPr>
          <p:cNvSpPr txBox="1"/>
          <p:nvPr/>
        </p:nvSpPr>
        <p:spPr>
          <a:xfrm>
            <a:off x="624689" y="4789283"/>
            <a:ext cx="11353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Management System files saved in the Host Computer D Disk, pls install the 3</a:t>
            </a:r>
            <a:r>
              <a:rPr lang="en-US" altLang="zh-CN" baseline="30000" dirty="0">
                <a:solidFill>
                  <a:schemeClr val="bg2">
                    <a:lumMod val="50000"/>
                  </a:schemeClr>
                </a:solidFill>
              </a:rPr>
              <a:t>rd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 file. </a:t>
            </a: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After 1</a:t>
            </a:r>
            <a:r>
              <a:rPr lang="en-US" altLang="zh-CN" baseline="30000" dirty="0">
                <a:solidFill>
                  <a:schemeClr val="bg2">
                    <a:lumMod val="50000"/>
                  </a:schemeClr>
                </a:solidFill>
              </a:rPr>
              <a:t>st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 step, pls copy the 2</a:t>
            </a:r>
            <a:r>
              <a:rPr lang="en-US" altLang="zh-CN" baseline="30000" dirty="0">
                <a:solidFill>
                  <a:schemeClr val="bg2">
                    <a:lumMod val="50000"/>
                  </a:schemeClr>
                </a:solidFill>
              </a:rPr>
              <a:t>nd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 file into C disk,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Follow up: Program Files &lt;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</a:rPr>
              <a:t>Mosquitto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 Folder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then shutdown, re-start the computer.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；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Open the first files”BowlingAdmin_V0.0.3”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3628697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3D3EEAE2-69F1-423B-B5C6-B0B6F7B5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49B839F-B05A-4C45-97C2-579596E8BE20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01F3FBD-7261-4B9F-85E9-82E8FA70E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9926" y="1414039"/>
            <a:ext cx="5768792" cy="32666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DDCD490-1BF8-4031-BECA-1E311A56B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8250" y="1421394"/>
            <a:ext cx="5767057" cy="3250194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F2C8975D-7ADC-49CA-90F6-E4DA047B9AC0}"/>
              </a:ext>
            </a:extLst>
          </p:cNvPr>
          <p:cNvSpPr txBox="1"/>
          <p:nvPr/>
        </p:nvSpPr>
        <p:spPr>
          <a:xfrm>
            <a:off x="624689" y="4789283"/>
            <a:ext cx="1135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、找到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</a:rPr>
              <a:t>BowlingAdmin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应用程序，创建一个快捷方式，并把快捷方式粘贴到启动菜单里面；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50D6ED-AA4C-4068-84B3-93BC7E2F5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749" y="5260063"/>
            <a:ext cx="2849075" cy="160260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72F3A55-0966-4919-8207-FD7B5A6B9124}"/>
              </a:ext>
            </a:extLst>
          </p:cNvPr>
          <p:cNvSpPr/>
          <p:nvPr/>
        </p:nvSpPr>
        <p:spPr>
          <a:xfrm>
            <a:off x="4355138" y="5701481"/>
            <a:ext cx="72298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键盘</a:t>
            </a:r>
            <a:r>
              <a:rPr lang="en-US" altLang="zh-CN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Win+r</a:t>
            </a:r>
            <a:r>
              <a:rPr lang="zh-CN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可打开运行，输入：</a:t>
            </a:r>
            <a:r>
              <a:rPr lang="en-US" altLang="zh-CN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Shell:startup</a:t>
            </a:r>
            <a:r>
              <a:rPr lang="en-US" altLang="zh-CN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zh-CN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可打开启动文件夹</a:t>
            </a:r>
          </a:p>
        </p:txBody>
      </p:sp>
    </p:spTree>
    <p:extLst>
      <p:ext uri="{BB962C8B-B14F-4D97-AF65-F5344CB8AC3E}">
        <p14:creationId xmlns:p14="http://schemas.microsoft.com/office/powerpoint/2010/main" val="2810980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8ECC10AF-CA85-4E0A-9161-FBD9AC19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4CF32D8-8096-46BA-928E-5D412E36138B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7FC9A5-A4AE-44B9-8B71-ECCD8B35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89" y="656893"/>
            <a:ext cx="7271254" cy="411738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05DFAC2-83D1-4568-A23B-D8DB55867CAA}"/>
              </a:ext>
            </a:extLst>
          </p:cNvPr>
          <p:cNvSpPr txBox="1"/>
          <p:nvPr/>
        </p:nvSpPr>
        <p:spPr>
          <a:xfrm>
            <a:off x="624689" y="4789283"/>
            <a:ext cx="11353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5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Double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</a:rPr>
              <a:t>Click”BowlingAdmin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” application program, and open LOG IN”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Input user name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admin; Password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8888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Choose Language then you can log in.</a:t>
            </a:r>
          </a:p>
        </p:txBody>
      </p:sp>
    </p:spTree>
    <p:extLst>
      <p:ext uri="{BB962C8B-B14F-4D97-AF65-F5344CB8AC3E}">
        <p14:creationId xmlns:p14="http://schemas.microsoft.com/office/powerpoint/2010/main" val="945905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8ECC10AF-CA85-4E0A-9161-FBD9AC19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4CF32D8-8096-46BA-928E-5D412E36138B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5DFAC2-83D1-4568-A23B-D8DB55867CAA}"/>
              </a:ext>
            </a:extLst>
          </p:cNvPr>
          <p:cNvSpPr txBox="1"/>
          <p:nvPr/>
        </p:nvSpPr>
        <p:spPr>
          <a:xfrm>
            <a:off x="660902" y="5985333"/>
            <a:ext cx="8890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Click Left up “setup”, you can change Password, edit parameter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Round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Time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）；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Click picture to choose Start/End,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Adding, Gaming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Round and Time mode just can choose 1.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93B87D-A72A-4C67-AD23-3BF2E89E7A39}"/>
              </a:ext>
            </a:extLst>
          </p:cNvPr>
          <p:cNvSpPr txBox="1"/>
          <p:nvPr/>
        </p:nvSpPr>
        <p:spPr>
          <a:xfrm>
            <a:off x="549106" y="416463"/>
            <a:ext cx="999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7.3  Operation Interface of Management SYSTEM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49F17F-5408-4688-9C03-6B8CDA977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764" y="823866"/>
            <a:ext cx="4504315" cy="2462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E7F38B-CD30-41A0-8BF2-79DDF19C7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040" y="3377596"/>
            <a:ext cx="4481943" cy="24709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DCEB9E-BD5B-46A3-AE54-6226DF9BC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35" y="810662"/>
            <a:ext cx="6630456" cy="50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60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8ECC10AF-CA85-4E0A-9161-FBD9AC19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4CF32D8-8096-46BA-928E-5D412E36138B}"/>
              </a:ext>
            </a:extLst>
          </p:cNvPr>
          <p:cNvSpPr/>
          <p:nvPr/>
        </p:nvSpPr>
        <p:spPr>
          <a:xfrm>
            <a:off x="11606583" y="0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5DFAC2-83D1-4568-A23B-D8DB55867CAA}"/>
              </a:ext>
            </a:extLst>
          </p:cNvPr>
          <p:cNvSpPr txBox="1"/>
          <p:nvPr/>
        </p:nvSpPr>
        <p:spPr>
          <a:xfrm>
            <a:off x="-1" y="4029784"/>
            <a:ext cx="10192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Right down side  pls choose link Router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Bowling  Manager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；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Go to network sharing to find the Router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</a:rPr>
              <a:t>Wifi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, right click Properties to choose IPV 4;</a:t>
            </a: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      Master Computer IP is:192.168.2.250</a:t>
            </a: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      1P (Lane 1)Computer IP is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192.168.2.1</a:t>
            </a: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      2P(Lane 2) IP is 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：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192.168.2.2   …  …all other lanes will be by parity of  reasoning.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93B87D-A72A-4C67-AD23-3BF2E89E7A39}"/>
              </a:ext>
            </a:extLst>
          </p:cNvPr>
          <p:cNvSpPr txBox="1"/>
          <p:nvPr/>
        </p:nvSpPr>
        <p:spPr>
          <a:xfrm>
            <a:off x="549106" y="416463"/>
            <a:ext cx="999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7.4 IP</a:t>
            </a:r>
            <a:r>
              <a:rPr lang="zh-CN" altLang="en-US" dirty="0"/>
              <a:t>设置 </a:t>
            </a: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47A4212-F477-4C0B-836F-1607240CC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63" y="832917"/>
            <a:ext cx="4973851" cy="30479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3EB9B1-A312-4202-935A-217029A568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2695"/>
          <a:stretch/>
        </p:blipFill>
        <p:spPr>
          <a:xfrm>
            <a:off x="9243587" y="851025"/>
            <a:ext cx="2082297" cy="30216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39C8A11-65CF-4379-AFCD-34180ED92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" y="823866"/>
            <a:ext cx="4050330" cy="31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04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8ECC10AF-CA85-4E0A-9161-FBD9AC19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4CF32D8-8096-46BA-928E-5D412E36138B}"/>
              </a:ext>
            </a:extLst>
          </p:cNvPr>
          <p:cNvSpPr/>
          <p:nvPr/>
        </p:nvSpPr>
        <p:spPr>
          <a:xfrm>
            <a:off x="11606583" y="0"/>
            <a:ext cx="5854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26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5DFAC2-83D1-4568-A23B-D8DB55867CAA}"/>
              </a:ext>
            </a:extLst>
          </p:cNvPr>
          <p:cNvSpPr txBox="1"/>
          <p:nvPr/>
        </p:nvSpPr>
        <p:spPr>
          <a:xfrm>
            <a:off x="416458" y="4868097"/>
            <a:ext cx="8890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Close all firewall to make sure master computer and link with lane’s computer successfully.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Soft left lower side show network connection status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；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Master computer system must be  Win10 *64 system;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Master computer cannot use for surf but just manage the lanes system;</a:t>
            </a:r>
          </a:p>
          <a:p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93B87D-A72A-4C67-AD23-3BF2E89E7A39}"/>
              </a:ext>
            </a:extLst>
          </p:cNvPr>
          <p:cNvSpPr txBox="1"/>
          <p:nvPr/>
        </p:nvSpPr>
        <p:spPr>
          <a:xfrm>
            <a:off x="549106" y="416463"/>
            <a:ext cx="999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7.5 </a:t>
            </a:r>
            <a:r>
              <a:rPr lang="zh-CN" altLang="en-US" dirty="0"/>
              <a:t>防火墙设置 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F1BBBB-162C-42B1-A450-D09EABF37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20" b="2489"/>
          <a:stretch/>
        </p:blipFill>
        <p:spPr>
          <a:xfrm>
            <a:off x="509344" y="805758"/>
            <a:ext cx="3467622" cy="38477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E5C75C3-13EF-4F18-9785-780AB57948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12" b="396"/>
          <a:stretch/>
        </p:blipFill>
        <p:spPr>
          <a:xfrm>
            <a:off x="4001629" y="817032"/>
            <a:ext cx="3547545" cy="38364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8DB761D-C033-435C-8C93-19EE6319BDD5}"/>
              </a:ext>
            </a:extLst>
          </p:cNvPr>
          <p:cNvSpPr/>
          <p:nvPr/>
        </p:nvSpPr>
        <p:spPr>
          <a:xfrm>
            <a:off x="1828800" y="4137433"/>
            <a:ext cx="2136618" cy="226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4A60E02-A080-4E7D-A7C8-6A05000D7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750" y="814811"/>
            <a:ext cx="1774480" cy="3842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CB725C3-E776-47F8-A28F-1EFA62E68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9262" y="2114690"/>
            <a:ext cx="1990725" cy="1343025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DEB866C-5D0E-49B7-8B70-E07C2D10A475}"/>
              </a:ext>
            </a:extLst>
          </p:cNvPr>
          <p:cNvCxnSpPr>
            <a:endCxn id="15" idx="2"/>
          </p:cNvCxnSpPr>
          <p:nvPr/>
        </p:nvCxnSpPr>
        <p:spPr>
          <a:xfrm flipV="1">
            <a:off x="7948943" y="3457715"/>
            <a:ext cx="2655682" cy="10237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907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8ECC10AF-CA85-4E0A-9161-FBD9AC19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4CF32D8-8096-46BA-928E-5D412E36138B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5DFAC2-83D1-4568-A23B-D8DB55867CAA}"/>
              </a:ext>
            </a:extLst>
          </p:cNvPr>
          <p:cNvSpPr txBox="1"/>
          <p:nvPr/>
        </p:nvSpPr>
        <p:spPr>
          <a:xfrm>
            <a:off x="461724" y="4741348"/>
            <a:ext cx="10411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、如图在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盘程序文件夹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</a:rPr>
              <a:t>StreamingAssets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文件夹下有三个文件夹，分别是：图片、音乐、视频；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</a:rPr>
              <a:t>、客户可以根据需要自行替换，需求如下，注意名称和格式保持一致</a:t>
            </a:r>
            <a:endParaRPr lang="en-US" altLang="zh-CN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zh-CN" sz="1200" dirty="0">
                <a:solidFill>
                  <a:srgbClr val="00B0F0"/>
                </a:solidFill>
              </a:rPr>
              <a:t># </a:t>
            </a:r>
            <a:r>
              <a:rPr lang="zh-CN" altLang="en-US" sz="1200" dirty="0">
                <a:solidFill>
                  <a:srgbClr val="00B0F0"/>
                </a:solidFill>
              </a:rPr>
              <a:t>游戏开启中图片           名称</a:t>
            </a:r>
            <a:r>
              <a:rPr lang="en-US" altLang="zh-CN" sz="1200" dirty="0">
                <a:solidFill>
                  <a:srgbClr val="00B0F0"/>
                </a:solidFill>
              </a:rPr>
              <a:t>: start_company.jpg </a:t>
            </a:r>
            <a:r>
              <a:rPr lang="zh-CN" altLang="en-US" sz="1200" dirty="0">
                <a:solidFill>
                  <a:srgbClr val="00B0F0"/>
                </a:solidFill>
              </a:rPr>
              <a:t>图片格式为</a:t>
            </a:r>
            <a:r>
              <a:rPr lang="en-US" altLang="zh-CN" sz="1200" dirty="0">
                <a:solidFill>
                  <a:srgbClr val="00B0F0"/>
                </a:solidFill>
              </a:rPr>
              <a:t>: 1920X1080 JPG</a:t>
            </a:r>
            <a:r>
              <a:rPr lang="zh-CN" altLang="en-US" sz="1200" dirty="0">
                <a:solidFill>
                  <a:srgbClr val="00B0F0"/>
                </a:solidFill>
              </a:rPr>
              <a:t>格式</a:t>
            </a:r>
            <a:endParaRPr lang="en-US" altLang="zh-CN" sz="1200" dirty="0">
              <a:solidFill>
                <a:srgbClr val="00B0F0"/>
              </a:solidFill>
            </a:endParaRPr>
          </a:p>
          <a:p>
            <a:r>
              <a:rPr lang="en-US" altLang="zh-CN" sz="1200" dirty="0">
                <a:solidFill>
                  <a:srgbClr val="00B0F0"/>
                </a:solidFill>
              </a:rPr>
              <a:t># </a:t>
            </a:r>
            <a:r>
              <a:rPr lang="zh-CN" altLang="en-US" sz="1200" dirty="0">
                <a:solidFill>
                  <a:srgbClr val="00B0F0"/>
                </a:solidFill>
              </a:rPr>
              <a:t>游戏过程中底图               名称</a:t>
            </a:r>
            <a:r>
              <a:rPr lang="en-US" altLang="zh-CN" sz="1200" dirty="0">
                <a:solidFill>
                  <a:srgbClr val="00B0F0"/>
                </a:solidFill>
              </a:rPr>
              <a:t>: guest_name.png  </a:t>
            </a:r>
            <a:r>
              <a:rPr lang="zh-CN" altLang="en-US" sz="1200" dirty="0">
                <a:solidFill>
                  <a:srgbClr val="00B0F0"/>
                </a:solidFill>
              </a:rPr>
              <a:t>图片格式为</a:t>
            </a:r>
            <a:r>
              <a:rPr lang="en-US" altLang="zh-CN" sz="1200" dirty="0">
                <a:solidFill>
                  <a:srgbClr val="00B0F0"/>
                </a:solidFill>
              </a:rPr>
              <a:t>: 1920X1080 </a:t>
            </a:r>
            <a:r>
              <a:rPr lang="en-US" altLang="zh-CN" sz="1200" dirty="0" err="1">
                <a:solidFill>
                  <a:srgbClr val="00B0F0"/>
                </a:solidFill>
              </a:rPr>
              <a:t>png</a:t>
            </a:r>
            <a:r>
              <a:rPr lang="zh-CN" altLang="en-US" sz="1200" dirty="0">
                <a:solidFill>
                  <a:srgbClr val="00B0F0"/>
                </a:solidFill>
              </a:rPr>
              <a:t>格式</a:t>
            </a:r>
          </a:p>
          <a:p>
            <a:r>
              <a:rPr lang="en-US" altLang="zh-CN" sz="1200" dirty="0">
                <a:solidFill>
                  <a:srgbClr val="00B0F0"/>
                </a:solidFill>
              </a:rPr>
              <a:t># </a:t>
            </a:r>
            <a:r>
              <a:rPr lang="zh-CN" altLang="en-US" sz="1200" dirty="0">
                <a:solidFill>
                  <a:srgbClr val="00B0F0"/>
                </a:solidFill>
              </a:rPr>
              <a:t>游戏开机</a:t>
            </a:r>
            <a:r>
              <a:rPr lang="en-US" altLang="zh-CN" sz="1200" dirty="0">
                <a:solidFill>
                  <a:srgbClr val="00B0F0"/>
                </a:solidFill>
              </a:rPr>
              <a:t>/</a:t>
            </a:r>
            <a:r>
              <a:rPr lang="zh-CN" altLang="en-US" sz="1200" dirty="0">
                <a:solidFill>
                  <a:srgbClr val="00B0F0"/>
                </a:solidFill>
              </a:rPr>
              <a:t>待机视频                  名称</a:t>
            </a:r>
            <a:r>
              <a:rPr lang="en-US" altLang="zh-CN" sz="1200" dirty="0">
                <a:solidFill>
                  <a:srgbClr val="00B0F0"/>
                </a:solidFill>
              </a:rPr>
              <a:t>: video, </a:t>
            </a:r>
            <a:r>
              <a:rPr lang="zh-CN" altLang="en-US" sz="1200" dirty="0">
                <a:solidFill>
                  <a:srgbClr val="00B0F0"/>
                </a:solidFill>
              </a:rPr>
              <a:t>视频格式为</a:t>
            </a:r>
            <a:r>
              <a:rPr lang="en-US" altLang="zh-CN" sz="1200" dirty="0">
                <a:solidFill>
                  <a:srgbClr val="00B0F0"/>
                </a:solidFill>
              </a:rPr>
              <a:t>: 1920X1080 MP4</a:t>
            </a:r>
            <a:r>
              <a:rPr lang="zh-CN" altLang="en-US" sz="1200" dirty="0">
                <a:solidFill>
                  <a:srgbClr val="00B0F0"/>
                </a:solidFill>
              </a:rPr>
              <a:t>格式</a:t>
            </a:r>
            <a:r>
              <a:rPr lang="en-US" altLang="zh-CN" sz="1200" dirty="0">
                <a:solidFill>
                  <a:srgbClr val="00B0F0"/>
                </a:solidFill>
              </a:rPr>
              <a:t>, </a:t>
            </a:r>
            <a:r>
              <a:rPr lang="zh-CN" altLang="en-US" sz="1200" dirty="0">
                <a:solidFill>
                  <a:srgbClr val="00B0F0"/>
                </a:solidFill>
              </a:rPr>
              <a:t>长度</a:t>
            </a:r>
            <a:r>
              <a:rPr lang="en-US" altLang="zh-CN" sz="1200" dirty="0">
                <a:solidFill>
                  <a:srgbClr val="00B0F0"/>
                </a:solidFill>
              </a:rPr>
              <a:t>10</a:t>
            </a:r>
            <a:r>
              <a:rPr lang="zh-CN" altLang="en-US" sz="1200" dirty="0">
                <a:solidFill>
                  <a:srgbClr val="00B0F0"/>
                </a:solidFill>
              </a:rPr>
              <a:t>秒内</a:t>
            </a:r>
          </a:p>
          <a:p>
            <a:r>
              <a:rPr lang="en-US" altLang="zh-CN" sz="1200" dirty="0">
                <a:solidFill>
                  <a:srgbClr val="00B0F0"/>
                </a:solidFill>
              </a:rPr>
              <a:t># </a:t>
            </a:r>
            <a:r>
              <a:rPr lang="zh-CN" altLang="en-US" sz="1200" dirty="0">
                <a:solidFill>
                  <a:srgbClr val="00B0F0"/>
                </a:solidFill>
              </a:rPr>
              <a:t>如果上面两者都不存在</a:t>
            </a:r>
            <a:r>
              <a:rPr lang="en-US" altLang="zh-CN" sz="1200" dirty="0">
                <a:solidFill>
                  <a:srgbClr val="00B0F0"/>
                </a:solidFill>
              </a:rPr>
              <a:t>, </a:t>
            </a:r>
            <a:r>
              <a:rPr lang="zh-CN" altLang="en-US" sz="1200" dirty="0">
                <a:solidFill>
                  <a:srgbClr val="00B0F0"/>
                </a:solidFill>
              </a:rPr>
              <a:t>则默认广州顺翔为开机图片</a:t>
            </a:r>
          </a:p>
          <a:p>
            <a:r>
              <a:rPr lang="zh-CN" altLang="en-US" sz="1200" b="1" dirty="0">
                <a:solidFill>
                  <a:srgbClr val="FF0000"/>
                </a:solidFill>
              </a:rPr>
              <a:t>注意</a:t>
            </a:r>
            <a:r>
              <a:rPr lang="en-US" altLang="zh-CN" sz="1200" b="1" dirty="0">
                <a:solidFill>
                  <a:srgbClr val="FF0000"/>
                </a:solidFill>
              </a:rPr>
              <a:t> </a:t>
            </a:r>
            <a:r>
              <a:rPr lang="zh-CN" altLang="en-US" sz="1200" b="1" dirty="0">
                <a:solidFill>
                  <a:srgbClr val="FF0000"/>
                </a:solidFill>
              </a:rPr>
              <a:t>：须同时进</a:t>
            </a:r>
            <a:r>
              <a:rPr lang="en-US" altLang="zh-CN" sz="1200" b="1" dirty="0">
                <a:solidFill>
                  <a:srgbClr val="FF0000"/>
                </a:solidFill>
              </a:rPr>
              <a:t>C</a:t>
            </a:r>
            <a:r>
              <a:rPr lang="zh-CN" altLang="en-US" sz="1200" b="1" dirty="0">
                <a:solidFill>
                  <a:srgbClr val="FF0000"/>
                </a:solidFill>
              </a:rPr>
              <a:t>盘文件夹中替换  ！！！</a:t>
            </a:r>
            <a:endParaRPr lang="en-US" altLang="zh-CN" sz="1200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2F10DE2-C56D-4670-8707-54D1BA7C4277}"/>
              </a:ext>
            </a:extLst>
          </p:cNvPr>
          <p:cNvSpPr txBox="1"/>
          <p:nvPr/>
        </p:nvSpPr>
        <p:spPr>
          <a:xfrm>
            <a:off x="72427" y="497941"/>
            <a:ext cx="482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八、</a:t>
            </a:r>
            <a:r>
              <a:rPr lang="en-US" altLang="zh-CN" dirty="0"/>
              <a:t>LOGO</a:t>
            </a:r>
            <a:r>
              <a:rPr lang="zh-CN" altLang="en-US" dirty="0"/>
              <a:t>更换（</a:t>
            </a:r>
            <a:r>
              <a:rPr lang="zh-CN" altLang="en-US" u="sng" dirty="0"/>
              <a:t>须在球道主机中更换</a:t>
            </a:r>
            <a:r>
              <a:rPr lang="zh-CN" altLang="en-US" dirty="0"/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D70CE8-C341-4899-B057-76D034BF5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57" y="896764"/>
            <a:ext cx="6179737" cy="37929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06579B-3903-4166-AFA3-1F91DF925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671" y="887239"/>
            <a:ext cx="5412686" cy="379340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669D57E-FFF3-4A84-8C59-2DE2424F8431}"/>
              </a:ext>
            </a:extLst>
          </p:cNvPr>
          <p:cNvSpPr/>
          <p:nvPr/>
        </p:nvSpPr>
        <p:spPr>
          <a:xfrm>
            <a:off x="2990856" y="3573917"/>
            <a:ext cx="10679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zh-CN" alt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994AAC7-63C2-45A3-916D-EDC41DDFBE64}"/>
              </a:ext>
            </a:extLst>
          </p:cNvPr>
          <p:cNvSpPr/>
          <p:nvPr/>
        </p:nvSpPr>
        <p:spPr>
          <a:xfrm>
            <a:off x="9209076" y="3581461"/>
            <a:ext cx="10679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zh-CN" alt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盘</a:t>
            </a:r>
          </a:p>
        </p:txBody>
      </p:sp>
    </p:spTree>
    <p:extLst>
      <p:ext uri="{BB962C8B-B14F-4D97-AF65-F5344CB8AC3E}">
        <p14:creationId xmlns:p14="http://schemas.microsoft.com/office/powerpoint/2010/main" val="272008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B7D5C72C-F9FD-4D0A-BF7D-354CF1C0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777A60D-1340-4B3E-9BEE-4ED7D431BD80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en-US" altLang="zh-CN" dirty="0"/>
              <a:t>Game Setup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F87BF2-D907-45E9-B3AF-373E84A46786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03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7D60CEC-F802-4302-999A-E03E3005254F}"/>
              </a:ext>
            </a:extLst>
          </p:cNvPr>
          <p:cNvGrpSpPr/>
          <p:nvPr/>
        </p:nvGrpSpPr>
        <p:grpSpPr>
          <a:xfrm>
            <a:off x="4316858" y="394216"/>
            <a:ext cx="7305963" cy="4608725"/>
            <a:chOff x="4316858" y="1034472"/>
            <a:chExt cx="7305963" cy="3982289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96C9B97-D45C-43BC-ABFD-CB61C07B1C41}"/>
                </a:ext>
              </a:extLst>
            </p:cNvPr>
            <p:cNvSpPr txBox="1"/>
            <p:nvPr/>
          </p:nvSpPr>
          <p:spPr>
            <a:xfrm>
              <a:off x="4316858" y="1034472"/>
              <a:ext cx="73059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1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Free Game</a:t>
              </a: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Choose” yes” you can play for free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，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Chose “NO” you must insert coin or swipe card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9C37F9C-DB7C-4293-BF19-B758A46110D0}"/>
                </a:ext>
              </a:extLst>
            </p:cNvPr>
            <p:cNvSpPr txBox="1"/>
            <p:nvPr/>
          </p:nvSpPr>
          <p:spPr>
            <a:xfrm>
              <a:off x="4316858" y="1719234"/>
              <a:ext cx="7305963" cy="79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2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Strike Time</a:t>
              </a: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From 0S to 300S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，</a:t>
              </a:r>
              <a:r>
                <a:rPr lang="en-US" altLang="zh-CN" dirty="0">
                  <a:solidFill>
                    <a:srgbClr val="FF0000"/>
                  </a:solidFill>
                </a:rPr>
                <a:t>set up according to your facility demands</a:t>
              </a:r>
              <a:r>
                <a:rPr lang="zh-CN" altLang="en-US" dirty="0">
                  <a:solidFill>
                    <a:srgbClr val="FF0000"/>
                  </a:solidFill>
                </a:rPr>
                <a:t>，</a:t>
              </a:r>
              <a:r>
                <a:rPr lang="en-US" altLang="zh-CN" dirty="0">
                  <a:solidFill>
                    <a:srgbClr val="FF0000"/>
                  </a:solidFill>
                </a:rPr>
                <a:t>must </a:t>
              </a:r>
              <a:r>
                <a:rPr lang="zh-CN" altLang="en-US" dirty="0">
                  <a:solidFill>
                    <a:srgbClr val="FF0000"/>
                  </a:solidFill>
                </a:rPr>
                <a:t>≥</a:t>
              </a:r>
              <a:r>
                <a:rPr lang="en-US" altLang="zh-CN" dirty="0">
                  <a:solidFill>
                    <a:srgbClr val="FF0000"/>
                  </a:solidFill>
                </a:rPr>
                <a:t>20S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6022DB7-B0B2-46B3-8C28-57041C6035C6}"/>
                </a:ext>
              </a:extLst>
            </p:cNvPr>
            <p:cNvSpPr txBox="1"/>
            <p:nvPr/>
          </p:nvSpPr>
          <p:spPr>
            <a:xfrm>
              <a:off x="4316858" y="2403996"/>
              <a:ext cx="7305963" cy="558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3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Play Video</a:t>
              </a: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Choose “Yes”, TVE will display video when standby 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895F2E8-94EE-4EE3-AD24-68D66171FA76}"/>
                </a:ext>
              </a:extLst>
            </p:cNvPr>
            <p:cNvSpPr txBox="1"/>
            <p:nvPr/>
          </p:nvSpPr>
          <p:spPr>
            <a:xfrm>
              <a:off x="4316858" y="4458282"/>
              <a:ext cx="7305963" cy="558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5 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Restore Defaults </a:t>
              </a: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Choose “ YES” then you will get into factory mode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FE1E967-960A-4D60-A5A3-110342F7A32E}"/>
                </a:ext>
              </a:extLst>
            </p:cNvPr>
            <p:cNvSpPr txBox="1"/>
            <p:nvPr/>
          </p:nvSpPr>
          <p:spPr>
            <a:xfrm>
              <a:off x="4316858" y="3088758"/>
              <a:ext cx="7305963" cy="558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4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Volume</a:t>
              </a:r>
            </a:p>
            <a:p>
              <a:r>
                <a:rPr lang="en-US" altLang="zh-CN" dirty="0">
                  <a:solidFill>
                    <a:schemeClr val="tx2"/>
                  </a:solidFill>
                </a:rPr>
                <a:t>Background voice, music Volume, you can adjust as you like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CC7057A-D002-4F91-883B-56CDE268DB9C}"/>
                </a:ext>
              </a:extLst>
            </p:cNvPr>
            <p:cNvSpPr txBox="1"/>
            <p:nvPr/>
          </p:nvSpPr>
          <p:spPr>
            <a:xfrm>
              <a:off x="4316858" y="3773520"/>
              <a:ext cx="7305963" cy="31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5D42DD-C8D8-4DBC-BB0E-405CCDD0B0DB}"/>
              </a:ext>
            </a:extLst>
          </p:cNvPr>
          <p:cNvGrpSpPr/>
          <p:nvPr/>
        </p:nvGrpSpPr>
        <p:grpSpPr>
          <a:xfrm>
            <a:off x="429033" y="1095469"/>
            <a:ext cx="2520000" cy="5069940"/>
            <a:chOff x="429033" y="1095469"/>
            <a:chExt cx="2520000" cy="506994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FABE863-75EA-4D91-9424-2659CA93277F}"/>
                </a:ext>
              </a:extLst>
            </p:cNvPr>
            <p:cNvSpPr/>
            <p:nvPr/>
          </p:nvSpPr>
          <p:spPr>
            <a:xfrm>
              <a:off x="429033" y="1095469"/>
              <a:ext cx="2520000" cy="44097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Free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Game 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yes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F3FE21E-1FB4-4D92-96E1-4CACDD7054E7}"/>
                </a:ext>
              </a:extLst>
            </p:cNvPr>
            <p:cNvSpPr/>
            <p:nvPr/>
          </p:nvSpPr>
          <p:spPr>
            <a:xfrm>
              <a:off x="429033" y="1758032"/>
              <a:ext cx="2520000" cy="44097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Strike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Time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300S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50F84D5-02FC-4281-8996-A50EEC13CB24}"/>
                </a:ext>
              </a:extLst>
            </p:cNvPr>
            <p:cNvSpPr/>
            <p:nvPr/>
          </p:nvSpPr>
          <p:spPr>
            <a:xfrm>
              <a:off x="429033" y="2420595"/>
              <a:ext cx="2520000" cy="44097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Play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Video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E9AB77A-8C6D-41A7-90BC-F3ECD2FB665D}"/>
                </a:ext>
              </a:extLst>
            </p:cNvPr>
            <p:cNvSpPr/>
            <p:nvPr/>
          </p:nvSpPr>
          <p:spPr>
            <a:xfrm>
              <a:off x="429033" y="5061875"/>
              <a:ext cx="2520000" cy="44097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Restore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Defaults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15CD6FD-881D-448A-B104-D4AA73CBA673}"/>
                </a:ext>
              </a:extLst>
            </p:cNvPr>
            <p:cNvSpPr/>
            <p:nvPr/>
          </p:nvSpPr>
          <p:spPr>
            <a:xfrm>
              <a:off x="429033" y="5724437"/>
              <a:ext cx="2520000" cy="44097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Back</a:t>
              </a:r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7FA08AA-222D-43DC-9BD2-E42190A79637}"/>
                </a:ext>
              </a:extLst>
            </p:cNvPr>
            <p:cNvSpPr/>
            <p:nvPr/>
          </p:nvSpPr>
          <p:spPr>
            <a:xfrm>
              <a:off x="429033" y="4399312"/>
              <a:ext cx="2520000" cy="44097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Input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Player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Name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4932FE0-77F7-4FD4-BD9C-14EADFE7EA27}"/>
                </a:ext>
              </a:extLst>
            </p:cNvPr>
            <p:cNvSpPr/>
            <p:nvPr/>
          </p:nvSpPr>
          <p:spPr>
            <a:xfrm>
              <a:off x="429033" y="3083157"/>
              <a:ext cx="2398573" cy="440972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Music </a:t>
              </a:r>
              <a:r>
                <a:rPr lang="en-US" altLang="zh-CN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Volumn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100%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9D8895F8-E284-83C5-4D6D-524DC15C6062}"/>
              </a:ext>
            </a:extLst>
          </p:cNvPr>
          <p:cNvSpPr/>
          <p:nvPr/>
        </p:nvSpPr>
        <p:spPr>
          <a:xfrm>
            <a:off x="302424" y="3773520"/>
            <a:ext cx="2520000" cy="44097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Show product name</a:t>
            </a:r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altLang="zh-CN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zh-CN" alt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19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B7D5C72C-F9FD-4D0A-BF7D-354CF1C0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777A60D-1340-4B3E-9BEE-4ED7D431BD80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en-US" altLang="zh-CN" dirty="0"/>
              <a:t>System Setup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028D7C8-12AC-460C-A006-D572AAB605E3}"/>
              </a:ext>
            </a:extLst>
          </p:cNvPr>
          <p:cNvGrpSpPr/>
          <p:nvPr/>
        </p:nvGrpSpPr>
        <p:grpSpPr>
          <a:xfrm>
            <a:off x="4336474" y="1034473"/>
            <a:ext cx="7305963" cy="3040316"/>
            <a:chOff x="4336474" y="1034472"/>
            <a:chExt cx="7305963" cy="2715497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96C9B97-D45C-43BC-ABFD-CB61C07B1C41}"/>
                </a:ext>
              </a:extLst>
            </p:cNvPr>
            <p:cNvSpPr txBox="1"/>
            <p:nvPr/>
          </p:nvSpPr>
          <p:spPr>
            <a:xfrm>
              <a:off x="4336474" y="1034472"/>
              <a:ext cx="7305963" cy="57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1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Machine Number</a:t>
              </a: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From Left to Right will be 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：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、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、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、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、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、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、、、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9C37F9C-DB7C-4293-BF19-B758A46110D0}"/>
                </a:ext>
              </a:extLst>
            </p:cNvPr>
            <p:cNvSpPr txBox="1"/>
            <p:nvPr/>
          </p:nvSpPr>
          <p:spPr>
            <a:xfrm>
              <a:off x="4336474" y="1747211"/>
              <a:ext cx="7305963" cy="57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2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Left /Right</a:t>
              </a:r>
              <a:r>
                <a:rPr lang="zh-CN" altLang="en-US" dirty="0">
                  <a:solidFill>
                    <a:schemeClr val="tx2"/>
                  </a:solidFill>
                </a:rPr>
                <a:t> </a:t>
              </a:r>
              <a:r>
                <a:rPr lang="en-US" altLang="zh-CN" dirty="0">
                  <a:solidFill>
                    <a:schemeClr val="tx2"/>
                  </a:solidFill>
                </a:rPr>
                <a:t>track</a:t>
              </a:r>
            </a:p>
            <a:p>
              <a:r>
                <a:rPr lang="en-US" altLang="zh-CN" dirty="0">
                  <a:solidFill>
                    <a:schemeClr val="bg2">
                      <a:lumMod val="50000"/>
                    </a:schemeClr>
                  </a:solidFill>
                </a:rPr>
                <a:t>Left is for left track, Right is for right track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6022DB7-B0B2-46B3-8C28-57041C6035C6}"/>
                </a:ext>
              </a:extLst>
            </p:cNvPr>
            <p:cNvSpPr txBox="1"/>
            <p:nvPr/>
          </p:nvSpPr>
          <p:spPr>
            <a:xfrm>
              <a:off x="4336474" y="2459950"/>
              <a:ext cx="7305963" cy="824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3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String Pin Detection</a:t>
              </a: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Factory default pin string detection value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，</a:t>
              </a:r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main for record scoring time and can not change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895F2E8-94EE-4EE3-AD24-68D66171FA76}"/>
                </a:ext>
              </a:extLst>
            </p:cNvPr>
            <p:cNvSpPr txBox="1"/>
            <p:nvPr/>
          </p:nvSpPr>
          <p:spPr>
            <a:xfrm>
              <a:off x="4336474" y="3172690"/>
              <a:ext cx="7305963" cy="57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2"/>
                  </a:solidFill>
                </a:rPr>
                <a:t>4</a:t>
              </a:r>
              <a:r>
                <a:rPr lang="zh-CN" altLang="en-US" dirty="0">
                  <a:solidFill>
                    <a:schemeClr val="tx2"/>
                  </a:solidFill>
                </a:rPr>
                <a:t>、</a:t>
              </a:r>
              <a:r>
                <a:rPr lang="en-US" altLang="zh-CN" dirty="0">
                  <a:solidFill>
                    <a:schemeClr val="tx2"/>
                  </a:solidFill>
                </a:rPr>
                <a:t>Strike Detection Time</a:t>
              </a:r>
            </a:p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</a:rPr>
                <a:t>The time of  Ball pass through the Lane sensors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7F5E111-20A2-4113-8729-44D3B132EE25}"/>
              </a:ext>
            </a:extLst>
          </p:cNvPr>
          <p:cNvSpPr/>
          <p:nvPr/>
        </p:nvSpPr>
        <p:spPr>
          <a:xfrm>
            <a:off x="4279794" y="4966872"/>
            <a:ext cx="7833744" cy="14175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Technicial</a:t>
            </a: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will set up all date and it’s better not change, or will be machine error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Restore Panel main for checking all information for </a:t>
            </a:r>
            <a:r>
              <a:rPr lang="en-US" altLang="zh-CN" sz="2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techncials</a:t>
            </a:r>
            <a:endParaRPr lang="zh-CN" altLang="en-US" sz="20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990E5F9-4133-489A-BF7C-596555D50EF0}"/>
              </a:ext>
            </a:extLst>
          </p:cNvPr>
          <p:cNvGrpSpPr/>
          <p:nvPr/>
        </p:nvGrpSpPr>
        <p:grpSpPr>
          <a:xfrm>
            <a:off x="524003" y="887238"/>
            <a:ext cx="2565268" cy="5556263"/>
            <a:chOff x="524003" y="887238"/>
            <a:chExt cx="2565268" cy="555626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FABE863-75EA-4D91-9424-2659CA93277F}"/>
                </a:ext>
              </a:extLst>
            </p:cNvPr>
            <p:cNvSpPr/>
            <p:nvPr/>
          </p:nvSpPr>
          <p:spPr>
            <a:xfrm>
              <a:off x="551164" y="887238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Machine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 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F3FE21E-1FB4-4D92-96E1-4CACDD7054E7}"/>
                </a:ext>
              </a:extLst>
            </p:cNvPr>
            <p:cNvSpPr/>
            <p:nvPr/>
          </p:nvSpPr>
          <p:spPr>
            <a:xfrm>
              <a:off x="569271" y="1619276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Track NO 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Left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50F84D5-02FC-4281-8996-A50EEC13CB24}"/>
                </a:ext>
              </a:extLst>
            </p:cNvPr>
            <p:cNvSpPr/>
            <p:nvPr/>
          </p:nvSpPr>
          <p:spPr>
            <a:xfrm>
              <a:off x="560217" y="2351314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String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pin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detection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E9AB77A-8C6D-41A7-90BC-F3ECD2FB665D}"/>
                </a:ext>
              </a:extLst>
            </p:cNvPr>
            <p:cNvSpPr/>
            <p:nvPr/>
          </p:nvSpPr>
          <p:spPr>
            <a:xfrm>
              <a:off x="542111" y="3083352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Strike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Detection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Time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2.5S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15CD6FD-881D-448A-B104-D4AA73CBA673}"/>
                </a:ext>
              </a:extLst>
            </p:cNvPr>
            <p:cNvSpPr/>
            <p:nvPr/>
          </p:nvSpPr>
          <p:spPr>
            <a:xfrm>
              <a:off x="533057" y="3815390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Motor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Detection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Time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0S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6A31904-79C2-43CC-A88E-FC4A5D483C1E}"/>
                </a:ext>
              </a:extLst>
            </p:cNvPr>
            <p:cNvSpPr/>
            <p:nvPr/>
          </p:nvSpPr>
          <p:spPr>
            <a:xfrm>
              <a:off x="524003" y="6011501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Back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E6998D6-BCAB-4F9B-8716-438169071DFB}"/>
                </a:ext>
              </a:extLst>
            </p:cNvPr>
            <p:cNvSpPr/>
            <p:nvPr/>
          </p:nvSpPr>
          <p:spPr>
            <a:xfrm>
              <a:off x="531548" y="4547428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Restore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Panel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C83BDAA-8A0C-40D0-A5F9-CA28B0689827}"/>
                </a:ext>
              </a:extLst>
            </p:cNvPr>
            <p:cNvSpPr/>
            <p:nvPr/>
          </p:nvSpPr>
          <p:spPr>
            <a:xfrm>
              <a:off x="549655" y="5279466"/>
              <a:ext cx="2520000" cy="432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Debugging Defaults 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</a:t>
              </a:r>
              <a:r>
                <a:rPr lang="en-US" altLang="zh-CN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NO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A1CB444A-0DCE-47D0-8DE1-4C70B4DF00A4}"/>
              </a:ext>
            </a:extLst>
          </p:cNvPr>
          <p:cNvSpPr txBox="1"/>
          <p:nvPr/>
        </p:nvSpPr>
        <p:spPr>
          <a:xfrm>
            <a:off x="4353072" y="4178387"/>
            <a:ext cx="7305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2"/>
                </a:solidFill>
              </a:rPr>
              <a:t>5</a:t>
            </a:r>
            <a:r>
              <a:rPr lang="zh-CN" altLang="en-US" dirty="0">
                <a:solidFill>
                  <a:schemeClr val="tx2"/>
                </a:solidFill>
              </a:rPr>
              <a:t>、</a:t>
            </a:r>
            <a:r>
              <a:rPr lang="en-US" altLang="zh-CN" dirty="0">
                <a:solidFill>
                  <a:schemeClr val="tx2"/>
                </a:solidFill>
              </a:rPr>
              <a:t>Motor Detection Time</a:t>
            </a:r>
          </a:p>
          <a:p>
            <a:r>
              <a:rPr lang="en-US" altLang="zh-CN" dirty="0" err="1">
                <a:solidFill>
                  <a:schemeClr val="bg1">
                    <a:lumMod val="50000"/>
                  </a:schemeClr>
                </a:solidFill>
              </a:rPr>
              <a:t>Nomral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 is  </a:t>
            </a:r>
            <a:r>
              <a:rPr lang="en-US" altLang="zh-CN" dirty="0">
                <a:solidFill>
                  <a:srgbClr val="FF0000"/>
                </a:solidFill>
              </a:rPr>
              <a:t>0S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or Error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FCC469D-620C-4543-AE20-A94A855A40B5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04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830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4983C0D0-79F5-4762-A104-D8602FD16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8FBEC9D-321C-4EF5-80EF-8E4D3281F314}"/>
              </a:ext>
            </a:extLst>
          </p:cNvPr>
          <p:cNvSpPr txBox="1"/>
          <p:nvPr/>
        </p:nvSpPr>
        <p:spPr>
          <a:xfrm>
            <a:off x="72428" y="497941"/>
            <a:ext cx="420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2.1</a:t>
            </a:r>
            <a:r>
              <a:rPr lang="zh-CN" altLang="en-US" dirty="0"/>
              <a:t>、</a:t>
            </a:r>
            <a:r>
              <a:rPr lang="en-US" altLang="zh-CN" dirty="0"/>
              <a:t>Restore Panel </a:t>
            </a:r>
            <a:r>
              <a:rPr lang="zh-CN" altLang="en-US" dirty="0"/>
              <a:t>（</a:t>
            </a:r>
            <a:r>
              <a:rPr lang="en-US" altLang="zh-CN" dirty="0"/>
              <a:t>Choose Yes will show following below display)</a:t>
            </a:r>
            <a:endParaRPr lang="zh-CN" alt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8A0B68A-767A-4E65-937E-F7A5E3E94855}"/>
              </a:ext>
            </a:extLst>
          </p:cNvPr>
          <p:cNvGrpSpPr/>
          <p:nvPr/>
        </p:nvGrpSpPr>
        <p:grpSpPr>
          <a:xfrm>
            <a:off x="289712" y="1157335"/>
            <a:ext cx="6455120" cy="3625159"/>
            <a:chOff x="280658" y="994372"/>
            <a:chExt cx="6455120" cy="3625159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047899-722D-4A79-9A96-46F8BB42A6E4}"/>
                </a:ext>
              </a:extLst>
            </p:cNvPr>
            <p:cNvGrpSpPr/>
            <p:nvPr/>
          </p:nvGrpSpPr>
          <p:grpSpPr>
            <a:xfrm>
              <a:off x="280658" y="994372"/>
              <a:ext cx="6455120" cy="3625159"/>
              <a:chOff x="280658" y="994372"/>
              <a:chExt cx="6455120" cy="362515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F520D171-65BD-495F-90DB-A0888AC78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737" y="995883"/>
                <a:ext cx="6442041" cy="3623648"/>
              </a:xfrm>
              <a:prstGeom prst="rect">
                <a:avLst/>
              </a:prstGeom>
            </p:spPr>
          </p:pic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53432C0-B3CA-4A7F-B77D-D4D460168367}"/>
                  </a:ext>
                </a:extLst>
              </p:cNvPr>
              <p:cNvSpPr/>
              <p:nvPr/>
            </p:nvSpPr>
            <p:spPr>
              <a:xfrm>
                <a:off x="280658" y="1004935"/>
                <a:ext cx="1285592" cy="84197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34BF5BE-D8B7-46F8-A6C8-A1A434ACCBBF}"/>
                  </a:ext>
                </a:extLst>
              </p:cNvPr>
              <p:cNvSpPr/>
              <p:nvPr/>
            </p:nvSpPr>
            <p:spPr>
              <a:xfrm>
                <a:off x="1582848" y="1003428"/>
                <a:ext cx="3405611" cy="8525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7B15502-0231-4F8F-8466-BBD2163A0A72}"/>
                  </a:ext>
                </a:extLst>
              </p:cNvPr>
              <p:cNvSpPr/>
              <p:nvPr/>
            </p:nvSpPr>
            <p:spPr>
              <a:xfrm>
                <a:off x="5005059" y="994372"/>
                <a:ext cx="1450062" cy="86158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89EA644-5426-44C0-AA75-54FE3A51A160}"/>
                </a:ext>
              </a:extLst>
            </p:cNvPr>
            <p:cNvGrpSpPr/>
            <p:nvPr/>
          </p:nvGrpSpPr>
          <p:grpSpPr>
            <a:xfrm>
              <a:off x="674220" y="1346765"/>
              <a:ext cx="5317926" cy="584775"/>
              <a:chOff x="674220" y="1346765"/>
              <a:chExt cx="5317926" cy="584775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AC203FC7-907F-463D-85ED-A5EDCF912068}"/>
                  </a:ext>
                </a:extLst>
              </p:cNvPr>
              <p:cNvSpPr/>
              <p:nvPr/>
            </p:nvSpPr>
            <p:spPr>
              <a:xfrm>
                <a:off x="674220" y="1346765"/>
                <a:ext cx="595035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CN" altLang="en-US" sz="3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①</a:t>
                </a:r>
                <a:endParaRPr lang="zh-CN" altLang="en-US" sz="3200" b="0" cap="none" spc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0635649-C748-4559-A283-2D761A16AED4}"/>
                  </a:ext>
                </a:extLst>
              </p:cNvPr>
              <p:cNvSpPr/>
              <p:nvPr/>
            </p:nvSpPr>
            <p:spPr>
              <a:xfrm>
                <a:off x="2945130" y="1346765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CN" altLang="en-US" sz="32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②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E979757-23EB-4182-ADC6-99B02A2706D9}"/>
                  </a:ext>
                </a:extLst>
              </p:cNvPr>
              <p:cNvSpPr/>
              <p:nvPr/>
            </p:nvSpPr>
            <p:spPr>
              <a:xfrm>
                <a:off x="5397110" y="1346765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CN" altLang="en-US" sz="32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③</a:t>
                </a:r>
              </a:p>
            </p:txBody>
          </p:sp>
        </p:grp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4769F859-4FC4-4FD2-90B3-773B41A270EF}"/>
              </a:ext>
            </a:extLst>
          </p:cNvPr>
          <p:cNvSpPr txBox="1"/>
          <p:nvPr/>
        </p:nvSpPr>
        <p:spPr>
          <a:xfrm>
            <a:off x="6826313" y="1004935"/>
            <a:ext cx="5124261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FF0000"/>
                </a:solidFill>
              </a:rPr>
              <a:t>Area </a:t>
            </a:r>
            <a:r>
              <a:rPr lang="zh-CN" altLang="en-US" sz="1400" dirty="0">
                <a:solidFill>
                  <a:srgbClr val="FF0000"/>
                </a:solidFill>
              </a:rPr>
              <a:t>①：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PCB01-03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link status,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once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communication successfully,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Tx and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RX will be changing all the time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Auth: Encryption Code  Time/Roll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FF0000"/>
                </a:solidFill>
              </a:rPr>
              <a:t>Area </a:t>
            </a:r>
            <a:r>
              <a:rPr lang="zh-CN" altLang="en-US" sz="1400" dirty="0">
                <a:solidFill>
                  <a:srgbClr val="FF0000"/>
                </a:solidFill>
              </a:rPr>
              <a:t>②：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Bottle:1-10 Sensor Counting 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The value will be changed when pins fall down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Pass :Lanes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sensor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count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Servo Motor: serve motor running status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Normal is ok.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Front/Back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Front and Back sensors for Pin Box status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Motor timeout1&amp;2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Front and back  Ball return machine count, now we set up as 0.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FF0000"/>
                </a:solidFill>
              </a:rPr>
              <a:t>Area </a:t>
            </a:r>
            <a:r>
              <a:rPr lang="zh-CN" altLang="en-US" sz="1400" dirty="0">
                <a:solidFill>
                  <a:srgbClr val="FF0000"/>
                </a:solidFill>
              </a:rPr>
              <a:t>③：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Motor 1&amp;2&amp;3, are Serve Motor’s power, dribble motor, and ball up status Pause 1&amp;2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Front and Back e-stop 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Repair: Maintain status, or you press e-stop will get this display</a:t>
            </a:r>
          </a:p>
          <a:p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85DA45D-5090-4FEB-AADE-021DD0060BF8}"/>
              </a:ext>
            </a:extLst>
          </p:cNvPr>
          <p:cNvSpPr txBox="1"/>
          <p:nvPr/>
        </p:nvSpPr>
        <p:spPr>
          <a:xfrm>
            <a:off x="235391" y="4979407"/>
            <a:ext cx="653660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en-US" altLang="zh-CN" dirty="0"/>
              <a:t>&lt;Machine</a:t>
            </a:r>
            <a:r>
              <a:rPr lang="zh-CN" altLang="en-US" dirty="0"/>
              <a:t> </a:t>
            </a:r>
            <a:r>
              <a:rPr lang="en-US" altLang="zh-CN" dirty="0"/>
              <a:t>NO&gt;-</a:t>
            </a:r>
            <a:r>
              <a:rPr lang="en-US" altLang="zh-CN" dirty="0">
                <a:solidFill>
                  <a:srgbClr val="FF0000"/>
                </a:solidFill>
              </a:rPr>
              <a:t>1P</a:t>
            </a:r>
            <a:r>
              <a:rPr lang="en-US" altLang="zh-CN" dirty="0"/>
              <a:t>&lt;Player</a:t>
            </a:r>
            <a:r>
              <a:rPr lang="zh-CN" altLang="en-US" dirty="0"/>
              <a:t> </a:t>
            </a:r>
            <a:r>
              <a:rPr lang="en-US" altLang="zh-CN" dirty="0"/>
              <a:t>NO&gt;-</a:t>
            </a:r>
            <a:r>
              <a:rPr lang="en-US" altLang="zh-CN" dirty="0">
                <a:solidFill>
                  <a:srgbClr val="FF0000"/>
                </a:solidFill>
              </a:rPr>
              <a:t>A00000</a:t>
            </a:r>
            <a:r>
              <a:rPr lang="en-US" altLang="zh-CN" dirty="0"/>
              <a:t>&lt;Encryption</a:t>
            </a:r>
            <a:r>
              <a:rPr lang="zh-CN" altLang="en-US" dirty="0"/>
              <a:t> </a:t>
            </a:r>
            <a:r>
              <a:rPr lang="en-US" altLang="zh-CN" dirty="0"/>
              <a:t>Code&gt;-</a:t>
            </a:r>
            <a:r>
              <a:rPr lang="en-US" altLang="zh-CN" dirty="0">
                <a:solidFill>
                  <a:srgbClr val="FF0000"/>
                </a:solidFill>
              </a:rPr>
              <a:t>0.0.50</a:t>
            </a:r>
            <a:r>
              <a:rPr lang="en-US" altLang="zh-CN" dirty="0"/>
              <a:t>&lt;Game</a:t>
            </a:r>
            <a:r>
              <a:rPr lang="zh-CN" altLang="en-US" dirty="0"/>
              <a:t> </a:t>
            </a:r>
            <a:r>
              <a:rPr lang="en-US" altLang="zh-CN" dirty="0"/>
              <a:t>Version&gt;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0CC2D6D-D468-4792-A9E5-BCA24C769BE2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05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29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C3CC3772-8C53-4727-B1E5-EF8987F06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C47AF64-11BF-4E4B-A9D1-A8C8AB2B4B9E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en-US" altLang="zh-CN" dirty="0"/>
              <a:t>Account Check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6EE35D-3444-41AE-87DD-C30E3CD1552E}"/>
              </a:ext>
            </a:extLst>
          </p:cNvPr>
          <p:cNvSpPr txBox="1"/>
          <p:nvPr/>
        </p:nvSpPr>
        <p:spPr>
          <a:xfrm>
            <a:off x="79973" y="1048693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4. Encryption</a:t>
            </a:r>
            <a:r>
              <a:rPr lang="zh-CN" altLang="en-US" dirty="0"/>
              <a:t>  </a:t>
            </a:r>
            <a:r>
              <a:rPr lang="en-US" altLang="zh-CN" dirty="0"/>
              <a:t>Code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058050-7C9E-4515-9018-A04B70960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01" y="1474017"/>
            <a:ext cx="5739898" cy="32286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DB15210-AAF5-449E-996B-E07CE0EA94C0}"/>
              </a:ext>
            </a:extLst>
          </p:cNvPr>
          <p:cNvSpPr/>
          <p:nvPr/>
        </p:nvSpPr>
        <p:spPr>
          <a:xfrm>
            <a:off x="441125" y="4867284"/>
            <a:ext cx="80691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When you get this display, pls contact with sales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Press new Code then you will get English Display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82D6EFA-2F84-4809-BA10-AC72037B9460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06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509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088D51E5-5986-49EA-9721-5B56BA547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6806C12-5B9D-493E-BC58-FC428E4B5D8C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</a:t>
            </a:r>
            <a:r>
              <a:rPr lang="zh-CN" altLang="en-US" dirty="0"/>
              <a:t>、</a:t>
            </a:r>
            <a:r>
              <a:rPr lang="en-US" altLang="zh-CN" dirty="0"/>
              <a:t>Equipment Debugging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4A24DF1-020D-4524-B5CB-87486C1EFE48}"/>
              </a:ext>
            </a:extLst>
          </p:cNvPr>
          <p:cNvGrpSpPr/>
          <p:nvPr/>
        </p:nvGrpSpPr>
        <p:grpSpPr>
          <a:xfrm>
            <a:off x="537675" y="1095469"/>
            <a:ext cx="3304515" cy="2557834"/>
            <a:chOff x="537675" y="1095469"/>
            <a:chExt cx="3304515" cy="255783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A2A1054-35BC-484C-B7AD-93BA84C6EEC1}"/>
                </a:ext>
              </a:extLst>
            </p:cNvPr>
            <p:cNvSpPr/>
            <p:nvPr/>
          </p:nvSpPr>
          <p:spPr>
            <a:xfrm>
              <a:off x="537675" y="1095469"/>
              <a:ext cx="3304515" cy="48888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Pin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Box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Detection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7C06571-9156-4D14-B21B-BF405B54A1CE}"/>
                </a:ext>
              </a:extLst>
            </p:cNvPr>
            <p:cNvSpPr/>
            <p:nvPr/>
          </p:nvSpPr>
          <p:spPr>
            <a:xfrm>
              <a:off x="537675" y="1785118"/>
              <a:ext cx="3304515" cy="48888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Front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Main Cabinet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05ACD39-9C70-491E-8A81-017F6D2C7406}"/>
                </a:ext>
              </a:extLst>
            </p:cNvPr>
            <p:cNvSpPr/>
            <p:nvPr/>
          </p:nvSpPr>
          <p:spPr>
            <a:xfrm>
              <a:off x="537675" y="2474767"/>
              <a:ext cx="3304515" cy="48888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Back Main Cabinet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B186A51-C4DC-4D33-8741-4D7AFD7D7981}"/>
                </a:ext>
              </a:extLst>
            </p:cNvPr>
            <p:cNvSpPr/>
            <p:nvPr/>
          </p:nvSpPr>
          <p:spPr>
            <a:xfrm>
              <a:off x="537675" y="3164416"/>
              <a:ext cx="3304515" cy="48888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Back</a:t>
              </a:r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C526F784-E5C4-4347-87CC-FC839F0D999B}"/>
              </a:ext>
            </a:extLst>
          </p:cNvPr>
          <p:cNvSpPr txBox="1"/>
          <p:nvPr/>
        </p:nvSpPr>
        <p:spPr>
          <a:xfrm>
            <a:off x="4336474" y="1034472"/>
            <a:ext cx="730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These are 3 parts for detection machine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B3960E2-245E-4566-8D37-DEA757DE3A4B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07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063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8E0EDA99-F358-4147-86B4-5556659A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1D48D86-094D-4FEC-9994-12A1E902A1D7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5.1</a:t>
            </a:r>
            <a:r>
              <a:rPr lang="zh-CN" altLang="en-US" dirty="0"/>
              <a:t>、</a:t>
            </a:r>
            <a:r>
              <a:rPr lang="en-US" altLang="zh-CN" dirty="0"/>
              <a:t>Pin Box Detection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936E2A9-AC93-4007-8193-486C21B41277}"/>
              </a:ext>
            </a:extLst>
          </p:cNvPr>
          <p:cNvGrpSpPr/>
          <p:nvPr/>
        </p:nvGrpSpPr>
        <p:grpSpPr>
          <a:xfrm>
            <a:off x="680838" y="1021578"/>
            <a:ext cx="10855379" cy="2794800"/>
            <a:chOff x="680838" y="1021578"/>
            <a:chExt cx="10855379" cy="279480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A1E1771-2998-43DF-8F52-7AD177346DBF}"/>
                </a:ext>
              </a:extLst>
            </p:cNvPr>
            <p:cNvGrpSpPr/>
            <p:nvPr/>
          </p:nvGrpSpPr>
          <p:grpSpPr>
            <a:xfrm>
              <a:off x="731639" y="1021578"/>
              <a:ext cx="10804578" cy="788749"/>
              <a:chOff x="731639" y="1021578"/>
              <a:chExt cx="10804578" cy="788749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5F0610D-A3E2-4B3D-9FF6-37D45D63D097}"/>
                  </a:ext>
                </a:extLst>
              </p:cNvPr>
              <p:cNvSpPr/>
              <p:nvPr/>
            </p:nvSpPr>
            <p:spPr>
              <a:xfrm>
                <a:off x="731639" y="1021578"/>
                <a:ext cx="561452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7D187F7-F11B-4FDD-B13E-B0EACF590B68}"/>
                  </a:ext>
                </a:extLst>
              </p:cNvPr>
              <p:cNvSpPr/>
              <p:nvPr/>
            </p:nvSpPr>
            <p:spPr>
              <a:xfrm>
                <a:off x="9729911" y="1021578"/>
                <a:ext cx="561452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9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7DC6CD1-E762-4AA8-AD9F-D70BD7A2FB95}"/>
                  </a:ext>
                </a:extLst>
              </p:cNvPr>
              <p:cNvSpPr/>
              <p:nvPr/>
            </p:nvSpPr>
            <p:spPr>
              <a:xfrm>
                <a:off x="10854692" y="1021578"/>
                <a:ext cx="681525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10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D1E4747-0FD2-4A8A-857C-058F38FFDDBC}"/>
                  </a:ext>
                </a:extLst>
              </p:cNvPr>
              <p:cNvSpPr/>
              <p:nvPr/>
            </p:nvSpPr>
            <p:spPr>
              <a:xfrm>
                <a:off x="1856423" y="1021578"/>
                <a:ext cx="561452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AAD3C23-3F4A-43FC-8A5B-211A660919B0}"/>
                  </a:ext>
                </a:extLst>
              </p:cNvPr>
              <p:cNvSpPr/>
              <p:nvPr/>
            </p:nvSpPr>
            <p:spPr>
              <a:xfrm>
                <a:off x="5230775" y="1021578"/>
                <a:ext cx="561452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5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50766A0-1B3A-4AA0-8737-21016DBC150F}"/>
                  </a:ext>
                </a:extLst>
              </p:cNvPr>
              <p:cNvSpPr/>
              <p:nvPr/>
            </p:nvSpPr>
            <p:spPr>
              <a:xfrm>
                <a:off x="2981207" y="1021578"/>
                <a:ext cx="561452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060AC8A-56A9-4BED-9828-691AEAF862EF}"/>
                  </a:ext>
                </a:extLst>
              </p:cNvPr>
              <p:cNvSpPr/>
              <p:nvPr/>
            </p:nvSpPr>
            <p:spPr>
              <a:xfrm>
                <a:off x="8605127" y="1021578"/>
                <a:ext cx="561452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8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44B87D0-BF55-4166-93EB-DA08FEF9E251}"/>
                  </a:ext>
                </a:extLst>
              </p:cNvPr>
              <p:cNvSpPr/>
              <p:nvPr/>
            </p:nvSpPr>
            <p:spPr>
              <a:xfrm>
                <a:off x="7480343" y="1021578"/>
                <a:ext cx="561452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7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0B709AF-7ACC-4A87-9C7C-F53E7B386203}"/>
                  </a:ext>
                </a:extLst>
              </p:cNvPr>
              <p:cNvSpPr/>
              <p:nvPr/>
            </p:nvSpPr>
            <p:spPr>
              <a:xfrm>
                <a:off x="6355559" y="1021578"/>
                <a:ext cx="561452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6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BA62CFDA-3B05-4D07-B9E2-6FF8BAA12EF0}"/>
                  </a:ext>
                </a:extLst>
              </p:cNvPr>
              <p:cNvSpPr/>
              <p:nvPr/>
            </p:nvSpPr>
            <p:spPr>
              <a:xfrm>
                <a:off x="4105991" y="1021578"/>
                <a:ext cx="561452" cy="78874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4</a:t>
                </a:r>
              </a:p>
              <a:p>
                <a:pPr algn="ctr"/>
                <a:r>
                  <a:rPr lang="en-US" altLang="zh-CN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21</a:t>
                </a:r>
                <a:endParaRPr lang="zh-CN" altLang="en-US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07EB819-1E8F-40AC-8D5E-ACEB97BF7AE9}"/>
                </a:ext>
              </a:extLst>
            </p:cNvPr>
            <p:cNvSpPr/>
            <p:nvPr/>
          </p:nvSpPr>
          <p:spPr>
            <a:xfrm>
              <a:off x="2980692" y="2228751"/>
              <a:ext cx="1702143" cy="788749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Front sensor of Pin Box</a:t>
              </a:r>
            </a:p>
            <a:p>
              <a:pPr algn="ctr"/>
              <a:r>
                <a:rPr lang="en-US" altLang="zh-CN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OFF</a:t>
              </a:r>
              <a:endParaRPr lang="zh-CN" alt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1791C26-6CA3-47E4-B550-176C2B3DFD2E}"/>
                </a:ext>
              </a:extLst>
            </p:cNvPr>
            <p:cNvSpPr/>
            <p:nvPr/>
          </p:nvSpPr>
          <p:spPr>
            <a:xfrm>
              <a:off x="5238983" y="2205660"/>
              <a:ext cx="1702143" cy="788749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Back Sensor of Pin Box</a:t>
              </a:r>
            </a:p>
            <a:p>
              <a:pPr algn="ctr"/>
              <a:r>
                <a:rPr lang="en-US" altLang="zh-CN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OFF</a:t>
              </a:r>
              <a:endParaRPr lang="zh-CN" alt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E93E651-B866-467E-88EF-50F609D1ADC6}"/>
                </a:ext>
              </a:extLst>
            </p:cNvPr>
            <p:cNvSpPr/>
            <p:nvPr/>
          </p:nvSpPr>
          <p:spPr>
            <a:xfrm>
              <a:off x="7492656" y="2196424"/>
              <a:ext cx="1702143" cy="788749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Pin Box Detection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E25578B-34CF-448E-B151-2F022ABB7B68}"/>
                </a:ext>
              </a:extLst>
            </p:cNvPr>
            <p:cNvSpPr/>
            <p:nvPr/>
          </p:nvSpPr>
          <p:spPr>
            <a:xfrm>
              <a:off x="680838" y="3349141"/>
              <a:ext cx="1702143" cy="46086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Position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9E6ADB7-6583-4AC3-BB3E-E8E1DEF36176}"/>
                </a:ext>
              </a:extLst>
            </p:cNvPr>
            <p:cNvSpPr/>
            <p:nvPr/>
          </p:nvSpPr>
          <p:spPr>
            <a:xfrm>
              <a:off x="3755008" y="3349141"/>
              <a:ext cx="1702143" cy="46086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Unlock all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80EF6D0-B109-4507-A908-94AE87E7CA9A}"/>
                </a:ext>
              </a:extLst>
            </p:cNvPr>
            <p:cNvSpPr/>
            <p:nvPr/>
          </p:nvSpPr>
          <p:spPr>
            <a:xfrm>
              <a:off x="6829178" y="3349141"/>
              <a:ext cx="1702143" cy="46086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Lock</a:t>
              </a:r>
              <a:r>
                <a:rPr lang="zh-CN" alt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all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02225E5-E7FE-48E0-91FE-D8C2F5B65E89}"/>
                </a:ext>
              </a:extLst>
            </p:cNvPr>
            <p:cNvSpPr/>
            <p:nvPr/>
          </p:nvSpPr>
          <p:spPr>
            <a:xfrm>
              <a:off x="9809019" y="3355518"/>
              <a:ext cx="1702143" cy="46086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position</a:t>
              </a: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9AF3AD62-4587-46E8-A1EB-3F016391AA65}"/>
              </a:ext>
            </a:extLst>
          </p:cNvPr>
          <p:cNvSpPr txBox="1"/>
          <p:nvPr/>
        </p:nvSpPr>
        <p:spPr>
          <a:xfrm>
            <a:off x="683491" y="4230255"/>
            <a:ext cx="10935854" cy="2531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1.String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Adjust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Pins will up, during Pins Up sensors will count,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which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will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check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the first row sensors are workable or not;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also can check all pins are in the same leveling, if not, pls adjust string by your hands.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Unlock All , press this bottom will unlock all pins.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Lock All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when pins fall to the ground or Hang in the air, you can press this will lock all and check the </a:t>
            </a:r>
            <a:br>
              <a:rPr lang="en-US" altLang="zh-CN" dirty="0"/>
            </a:br>
            <a:r>
              <a:rPr lang="en-US" altLang="zh-CN" b="0" i="0" dirty="0">
                <a:solidFill>
                  <a:srgbClr val="91959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electromagnet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  workable or not;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Position, Pins all fall down.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位置原点，瓶子放下，感应片到前光眼返回一小段距离停下。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6E5C566-BEEE-4776-A94A-F8BEE0ABAD9B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08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7906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QQ图片20150606103627">
            <a:extLst>
              <a:ext uri="{FF2B5EF4-FFF2-40B4-BE49-F238E27FC236}">
                <a16:creationId xmlns:a16="http://schemas.microsoft.com/office/drawing/2014/main" id="{7174DC9D-A3E1-49CA-ADA3-C4A887951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597" y="75446"/>
            <a:ext cx="1120140" cy="31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50B0644-B06B-461B-B2CC-867A1FEB49DD}"/>
              </a:ext>
            </a:extLst>
          </p:cNvPr>
          <p:cNvSpPr txBox="1"/>
          <p:nvPr/>
        </p:nvSpPr>
        <p:spPr>
          <a:xfrm>
            <a:off x="72428" y="497941"/>
            <a:ext cx="32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5.1.1</a:t>
            </a:r>
            <a:r>
              <a:rPr lang="zh-CN" altLang="en-US" dirty="0"/>
              <a:t>、</a:t>
            </a:r>
            <a:r>
              <a:rPr lang="en-US" altLang="zh-CN" dirty="0"/>
              <a:t>String Adjust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C65D519-1464-444D-A3A3-D0CABAE8E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88" y="1111834"/>
            <a:ext cx="2252617" cy="30034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75704E-C4F2-4CCA-AF25-798D1D7BE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47" y="1105045"/>
            <a:ext cx="4013703" cy="301027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5246C83-8CEE-4D42-AF8D-215C1044D870}"/>
              </a:ext>
            </a:extLst>
          </p:cNvPr>
          <p:cNvSpPr txBox="1"/>
          <p:nvPr/>
        </p:nvSpPr>
        <p:spPr>
          <a:xfrm>
            <a:off x="280657" y="4255129"/>
            <a:ext cx="11678971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Choose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选择相应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位，进入调试面板如图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所示，点击</a:t>
            </a:r>
            <a:r>
              <a:rPr lang="zh-CN" altLang="en-US" dirty="0">
                <a:solidFill>
                  <a:srgbClr val="FF0000"/>
                </a:solidFill>
              </a:rPr>
              <a:t>调绳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按钮，伺服电机会把瓶子拉起来停住，然后检查每个瓶子的位置是否顶到限位木板，如图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；若是没有顶到，则拉出图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中的轮子，往前转则瓶子上升（紧绳），往后转则瓶子下落（松绳）。把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个瓶子都调节到刚好顶住木板即可。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258457A-F66B-4917-A292-B58A8BCB514B}"/>
              </a:ext>
            </a:extLst>
          </p:cNvPr>
          <p:cNvGrpSpPr/>
          <p:nvPr/>
        </p:nvGrpSpPr>
        <p:grpSpPr>
          <a:xfrm>
            <a:off x="944978" y="860080"/>
            <a:ext cx="2794103" cy="3255243"/>
            <a:chOff x="944978" y="860080"/>
            <a:chExt cx="2794103" cy="325524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E8B8732-40F2-4000-A57C-2E4662242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815" y="860080"/>
              <a:ext cx="2780213" cy="157586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E9046FE-1DC0-4D2B-9ADF-63DF2E43F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978" y="2517678"/>
              <a:ext cx="2794103" cy="1597645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CAA66360-1A55-40AC-AE16-248FF04CAD33}"/>
              </a:ext>
            </a:extLst>
          </p:cNvPr>
          <p:cNvSpPr/>
          <p:nvPr/>
        </p:nvSpPr>
        <p:spPr>
          <a:xfrm>
            <a:off x="3658567" y="2313977"/>
            <a:ext cx="6559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pic1</a:t>
            </a:r>
            <a:endParaRPr lang="zh-CN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FC766B1-10DC-4244-9FA2-C393DA426BF7}"/>
              </a:ext>
            </a:extLst>
          </p:cNvPr>
          <p:cNvSpPr/>
          <p:nvPr/>
        </p:nvSpPr>
        <p:spPr>
          <a:xfrm>
            <a:off x="6653755" y="2313977"/>
            <a:ext cx="6559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pic2</a:t>
            </a:r>
            <a:endParaRPr lang="zh-CN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6355F41-63E3-4CD0-8ED7-F9DB504F2875}"/>
              </a:ext>
            </a:extLst>
          </p:cNvPr>
          <p:cNvSpPr/>
          <p:nvPr/>
        </p:nvSpPr>
        <p:spPr>
          <a:xfrm>
            <a:off x="11461145" y="2313977"/>
            <a:ext cx="6559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pic3</a:t>
            </a:r>
            <a:endParaRPr lang="zh-CN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CBD42E4-6268-4318-8824-9181D5D73B69}"/>
              </a:ext>
            </a:extLst>
          </p:cNvPr>
          <p:cNvSpPr/>
          <p:nvPr/>
        </p:nvSpPr>
        <p:spPr>
          <a:xfrm>
            <a:off x="11606582" y="0"/>
            <a:ext cx="5854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09</a:t>
            </a:r>
            <a:endParaRPr lang="zh-CN" alt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88268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816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8161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6、12、13、21、22、25、26"/>
  <p:tag name="KSO_WM_SLIDE_ID" val="custom20181613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1613"/>
  <p:tag name="KSO_WM_SLIDE_LAYOUT" val="a_b"/>
  <p:tag name="KSO_WM_SLIDE_LAYOUT_CNT" val="1_1"/>
  <p:tag name="KSO_WM_COMBINE_RELATE_SLIDE_ID" val="background20180934_1"/>
  <p:tag name="KSO_WM_SLIDE_MODEL_TYPE" val="cov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1613"/>
  <p:tag name="KSO_WM_UNIT_TYPE" val="a"/>
  <p:tag name="KSO_WM_UNIT_INDEX" val="1"/>
  <p:tag name="KSO_WM_UNIT_ID" val="custom20181613_1*a*1"/>
  <p:tag name="KSO_WM_UNIT_LAYERLEVEL" val="1"/>
  <p:tag name="KSO_WM_UNIT_VALUE" val="11"/>
  <p:tag name="KSO_WM_UNIT_ISCONTENTSTITLE" val="0"/>
  <p:tag name="KSO_WM_UNIT_HIGHLIGHT" val="0"/>
  <p:tag name="KSO_WM_UNIT_COMPATIBLE" val="0"/>
  <p:tag name="KSO_WM_BEAUTIFY_FLAG" val="#wm#"/>
  <p:tag name="KSO_WM_UNIT_PRESET_TEXT" val="Business templates"/>
  <p:tag name="KSO_WM_UNIT_NOCLEAR" val="0"/>
  <p:tag name="KSO_WM_UNIT_DIAGRAM_ISNUMVISUAL" val="0"/>
  <p:tag name="KSO_WM_UNIT_DIAGRAM_ISREFERUNI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1613"/>
  <p:tag name="KSO_WM_UNIT_TYPE" val="b"/>
  <p:tag name="KSO_WM_UNIT_INDEX" val="1"/>
  <p:tag name="KSO_WM_UNIT_ID" val="custom20181613_1*b*1"/>
  <p:tag name="KSO_WM_UNIT_LAYERLEVEL" val="1"/>
  <p:tag name="KSO_WM_UNIT_VALUE" val="25"/>
  <p:tag name="KSO_WM_UNIT_ISCONTENTSTITLE" val="0"/>
  <p:tag name="KSO_WM_UNIT_HIGHLIGHT" val="0"/>
  <p:tag name="KSO_WM_UNIT_COMPATIBLE" val="0"/>
  <p:tag name="KSO_WM_BEAUTIFY_FLAG" val="#wm#"/>
  <p:tag name="KSO_WM_UNIT_PRESET_TEXT" val="Lorem ipsum dolor sit amet, consectetur"/>
  <p:tag name="KSO_WM_UNIT_NOCLEAR" val="0"/>
  <p:tag name="KSO_WM_UNIT_DIAGRAM_ISNUMVISUAL" val="0"/>
  <p:tag name="KSO_WM_UNIT_DIAGRAM_ISREFERUNI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20181613_1*i*0"/>
  <p:tag name="KSO_WM_TEMPLATE_CATEGORY" val="custom"/>
  <p:tag name="KSO_WM_TEMPLATE_INDEX" val="20181613"/>
  <p:tag name="KSO_WM_UNIT_INDEX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80934_1"/>
  <p:tag name="KSO_WM_TEMPLATE_CATEGORY" val="custom"/>
  <p:tag name="KSO_WM_TEMPLATE_INDEX" val="20181613"/>
  <p:tag name="KSO_WM_TEMPLATE_SUBCATEGORY" val="0"/>
  <p:tag name="KSO_WM_TEMPLATE_THUMBS_INDEX" val="1、6、12、13、21、22、25、2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51ACDE"/>
      </a:dk2>
      <a:lt2>
        <a:srgbClr val="E7E6E6"/>
      </a:lt2>
      <a:accent1>
        <a:srgbClr val="50ABDE"/>
      </a:accent1>
      <a:accent2>
        <a:srgbClr val="FFFFF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6414</TotalTime>
  <Words>2469</Words>
  <Application>Microsoft Office PowerPoint</Application>
  <PresentationFormat>宽屏</PresentationFormat>
  <Paragraphs>294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黑体</vt:lpstr>
      <vt:lpstr>Microsoft YaHei</vt:lpstr>
      <vt:lpstr>Microsoft YaHei</vt:lpstr>
      <vt:lpstr>Arial</vt:lpstr>
      <vt:lpstr>Wingdings</vt:lpstr>
      <vt:lpstr>1_自定义设计方案</vt:lpstr>
      <vt:lpstr>Operation Manuel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二爪机套件装配</dc:title>
  <dc:creator>Administrator</dc:creator>
  <cp:lastModifiedBy>Selina Chen Miss</cp:lastModifiedBy>
  <cp:revision>408</cp:revision>
  <dcterms:created xsi:type="dcterms:W3CDTF">2019-07-16T02:12:00Z</dcterms:created>
  <dcterms:modified xsi:type="dcterms:W3CDTF">2022-11-01T11:09:30Z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2052-11.1.0.8952</vt:lpwstr>
  </property>
</Properties>
</file>